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76" r:id="rId13"/>
    <p:sldId id="270" r:id="rId14"/>
    <p:sldId id="274" r:id="rId15"/>
    <p:sldId id="272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D2"/>
          </a:solidFill>
        </a:fill>
      </a:tcStyle>
    </a:wholeTbl>
    <a:band2H>
      <a:tcTxStyle/>
      <a:tcStyle>
        <a:tcBdr/>
        <a:fill>
          <a:solidFill>
            <a:srgbClr val="E7E7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06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c2026ses.org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G_3367.png" descr="IMG_336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6"/>
          <p:cNvSpPr txBox="1"/>
          <p:nvPr/>
        </p:nvSpPr>
        <p:spPr>
          <a:xfrm>
            <a:off x="1734474" y="34255"/>
            <a:ext cx="8723053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Please log your hours.</a:t>
            </a:r>
          </a:p>
        </p:txBody>
      </p:sp>
      <p:pic>
        <p:nvPicPr>
          <p:cNvPr id="3" name="Picture 2" descr="A person in a suit and tie&#10;&#10;AI-generated content may be incorrect.">
            <a:extLst>
              <a:ext uri="{FF2B5EF4-FFF2-40B4-BE49-F238E27FC236}">
                <a16:creationId xmlns:a16="http://schemas.microsoft.com/office/drawing/2014/main" id="{2AB03167-5455-0C85-5AAD-61AC3E0E1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095" y="1376516"/>
            <a:ext cx="9389808" cy="47439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80128"/>
            <a:ext cx="6523593" cy="6610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G_3603.png" descr="IMG_36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847" y="167204"/>
            <a:ext cx="5313147" cy="2980257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Planning"/>
          <p:cNvSpPr txBox="1">
            <a:spLocks noGrp="1"/>
          </p:cNvSpPr>
          <p:nvPr>
            <p:ph type="body" sz="quarter" idx="4294967295"/>
          </p:nvPr>
        </p:nvSpPr>
        <p:spPr>
          <a:xfrm>
            <a:off x="6058389" y="2321359"/>
            <a:ext cx="3238825" cy="115046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6000" b="1">
                <a:latin typeface="Charter Roman"/>
                <a:ea typeface="Charter Roman"/>
                <a:cs typeface="Charter Roman"/>
                <a:sym typeface="Charter Roman"/>
              </a:defRPr>
            </a:lvl1pPr>
          </a:lstStyle>
          <a:p>
            <a:r>
              <a:rPr dirty="0"/>
              <a:t>Planning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B5AAB3-E623-54EC-84F3-0E8722DA5B11}"/>
              </a:ext>
            </a:extLst>
          </p:cNvPr>
          <p:cNvSpPr txBox="1"/>
          <p:nvPr/>
        </p:nvSpPr>
        <p:spPr>
          <a:xfrm>
            <a:off x="3387766" y="4014080"/>
            <a:ext cx="3543595" cy="1938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Dates – Times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DC0E6A-EE31-74C2-DB7C-17811E4E4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7" y="2237173"/>
            <a:ext cx="10029825" cy="45157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491F3C-FF20-3BE8-6A51-06CEC5494085}"/>
              </a:ext>
            </a:extLst>
          </p:cNvPr>
          <p:cNvSpPr txBox="1"/>
          <p:nvPr/>
        </p:nvSpPr>
        <p:spPr>
          <a:xfrm>
            <a:off x="2618913" y="230487"/>
            <a:ext cx="6693763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https://www.wc2026ses.org/</a:t>
            </a:r>
            <a:endParaRPr lang="en-US" b="0" i="0" u="none" strike="noStrike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   Special Events Stations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1108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481070" y="364207"/>
            <a:ext cx="6523593" cy="630733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Box 6"/>
          <p:cNvSpPr txBox="1"/>
          <p:nvPr/>
        </p:nvSpPr>
        <p:spPr>
          <a:xfrm>
            <a:off x="1683468" y="5109"/>
            <a:ext cx="8825065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dirty="0"/>
          </a:p>
        </p:txBody>
      </p:sp>
      <p:sp>
        <p:nvSpPr>
          <p:cNvPr id="147" name="TextBox 6"/>
          <p:cNvSpPr txBox="1"/>
          <p:nvPr/>
        </p:nvSpPr>
        <p:spPr>
          <a:xfrm>
            <a:off x="569997" y="186455"/>
            <a:ext cx="10607415" cy="6555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200" dirty="0"/>
              <a:t>Up Coming Events/Notes</a:t>
            </a:r>
          </a:p>
          <a:p>
            <a:endParaRPr lang="en-US" sz="2400" dirty="0"/>
          </a:p>
          <a:p>
            <a:r>
              <a:rPr lang="en-US" sz="2000" dirty="0"/>
              <a:t>Weekly Club Net Tue 7pm– New NC</a:t>
            </a:r>
          </a:p>
          <a:p>
            <a:endParaRPr lang="en-US" sz="2000" dirty="0"/>
          </a:p>
          <a:p>
            <a:r>
              <a:rPr lang="en-US" sz="2000" dirty="0"/>
              <a:t>North Central TX </a:t>
            </a:r>
            <a:r>
              <a:rPr lang="en-US" sz="2000" dirty="0" err="1"/>
              <a:t>Sx</a:t>
            </a:r>
            <a:r>
              <a:rPr lang="en-US" sz="2000" dirty="0"/>
              <a:t> Net – Fri 8pm 146.580</a:t>
            </a:r>
          </a:p>
          <a:p>
            <a:endParaRPr lang="en-US" sz="2000" dirty="0"/>
          </a:p>
          <a:p>
            <a:r>
              <a:rPr lang="en-US" sz="2000" dirty="0"/>
              <a:t>White Rock Lake ARC Wed </a:t>
            </a:r>
            <a:r>
              <a:rPr lang="en-US" sz="2000" dirty="0" err="1"/>
              <a:t>SxNet</a:t>
            </a:r>
            <a:r>
              <a:rPr lang="en-US" sz="2000" dirty="0"/>
              <a:t> 7pm 147.520</a:t>
            </a:r>
          </a:p>
          <a:p>
            <a:endParaRPr lang="en-US" sz="2000" dirty="0"/>
          </a:p>
          <a:p>
            <a:r>
              <a:rPr lang="en-US" sz="2000" dirty="0"/>
              <a:t>EWFO National BDN – Fri 8pm FLDIGI-FLAMP 7.121(1000)</a:t>
            </a:r>
          </a:p>
          <a:p>
            <a:endParaRPr lang="en-US" sz="2000" dirty="0"/>
          </a:p>
          <a:p>
            <a:r>
              <a:rPr lang="en-US" sz="2000" dirty="0"/>
              <a:t>DFW Ham Expo (DARC+LARC) Jun 12-13 NTX Arena, Vista Mall</a:t>
            </a:r>
          </a:p>
          <a:p>
            <a:endParaRPr lang="en-US" sz="2000" dirty="0"/>
          </a:p>
          <a:p>
            <a:r>
              <a:rPr lang="en-US" sz="2000" dirty="0"/>
              <a:t>Former Mayor Linda Martin Fire Admin </a:t>
            </a:r>
            <a:r>
              <a:rPr lang="en-US" sz="2000" dirty="0" err="1"/>
              <a:t>Bldg</a:t>
            </a:r>
            <a:r>
              <a:rPr lang="en-US" sz="2000" dirty="0"/>
              <a:t> Dedication, Sat Jun 27, 10am</a:t>
            </a:r>
          </a:p>
          <a:p>
            <a:endParaRPr lang="en-US" sz="2000" dirty="0"/>
          </a:p>
          <a:p>
            <a:r>
              <a:rPr lang="en-US" sz="3600" dirty="0"/>
              <a:t>AARL Field Day, Saturday Jun 27</a:t>
            </a:r>
          </a:p>
          <a:p>
            <a:r>
              <a:rPr lang="en-US" sz="3200" dirty="0"/>
              <a:t>12 noon CST Jun 27 – 3pm CST Jun 28</a:t>
            </a:r>
          </a:p>
          <a:p>
            <a:r>
              <a:rPr lang="en-US" sz="3200" dirty="0"/>
              <a:t>Planning</a:t>
            </a:r>
          </a:p>
          <a:p>
            <a:endParaRPr lang="en-US" sz="2400" dirty="0"/>
          </a:p>
        </p:txBody>
      </p:sp>
      <p:sp>
        <p:nvSpPr>
          <p:cNvPr id="149" name="TextBox 6"/>
          <p:cNvSpPr txBox="1"/>
          <p:nvPr/>
        </p:nvSpPr>
        <p:spPr>
          <a:xfrm>
            <a:off x="2095163" y="4370737"/>
            <a:ext cx="8001674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dirty="0"/>
          </a:p>
        </p:txBody>
      </p:sp>
      <p:sp>
        <p:nvSpPr>
          <p:cNvPr id="150" name="TextBox 6"/>
          <p:cNvSpPr txBox="1"/>
          <p:nvPr/>
        </p:nvSpPr>
        <p:spPr>
          <a:xfrm>
            <a:off x="569997" y="5133885"/>
            <a:ext cx="1105200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2A8A38-321D-2C28-73F2-D670122773A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BC6303-E0B5-C457-FD4F-867594BEBEA0}"/>
              </a:ext>
            </a:extLst>
          </p:cNvPr>
          <p:cNvSpPr txBox="1"/>
          <p:nvPr/>
        </p:nvSpPr>
        <p:spPr>
          <a:xfrm>
            <a:off x="66675" y="299498"/>
            <a:ext cx="12125325" cy="66171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Radio Club Communications plan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        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W5eul.com/sitemap-Anyone look?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David Burkholder K4JLM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Grants Update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Dewey Walker KI5UWK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BridgeCOM</a:t>
            </a:r>
            <a:r>
              <a:rPr lang="en-US" sz="32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–DMR/Analog Repeater Quote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“You have power over your mind &amp; actions-not outside events.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Realize this and you will find strength”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Marcus Aurelius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887910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extBox 9"/>
          <p:cNvSpPr txBox="1"/>
          <p:nvPr/>
        </p:nvSpPr>
        <p:spPr>
          <a:xfrm>
            <a:off x="4767493" y="1011825"/>
            <a:ext cx="2657013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Greg</a:t>
            </a:r>
            <a:endParaRPr dirty="0"/>
          </a:p>
        </p:txBody>
      </p:sp>
      <p:sp>
        <p:nvSpPr>
          <p:cNvPr id="158" name="TextBox 10"/>
          <p:cNvSpPr txBox="1"/>
          <p:nvPr/>
        </p:nvSpPr>
        <p:spPr>
          <a:xfrm>
            <a:off x="4475986" y="4794148"/>
            <a:ext cx="3240029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Members</a:t>
            </a:r>
          </a:p>
        </p:txBody>
      </p:sp>
      <p:sp>
        <p:nvSpPr>
          <p:cNvPr id="160" name="Greg"/>
          <p:cNvSpPr txBox="1"/>
          <p:nvPr/>
        </p:nvSpPr>
        <p:spPr>
          <a:xfrm>
            <a:off x="5177802" y="2272600"/>
            <a:ext cx="1836396" cy="861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Kevin</a:t>
            </a:r>
            <a:endParaRPr dirty="0"/>
          </a:p>
        </p:txBody>
      </p:sp>
      <p:sp>
        <p:nvSpPr>
          <p:cNvPr id="161" name="Chris"/>
          <p:cNvSpPr txBox="1"/>
          <p:nvPr/>
        </p:nvSpPr>
        <p:spPr>
          <a:xfrm>
            <a:off x="5163025" y="3533374"/>
            <a:ext cx="1865951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Chris</a:t>
            </a:r>
          </a:p>
        </p:txBody>
      </p:sp>
      <p:pic>
        <p:nvPicPr>
          <p:cNvPr id="9" name="Picture 8" descr="A black and white sign with a black star above a walkie talkie&#10;&#10;AI-generated content may be incorrect.">
            <a:extLst>
              <a:ext uri="{FF2B5EF4-FFF2-40B4-BE49-F238E27FC236}">
                <a16:creationId xmlns:a16="http://schemas.microsoft.com/office/drawing/2014/main" id="{0F391F3E-E428-EAD8-D481-EB76E661A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581" y="67377"/>
            <a:ext cx="3240029" cy="29597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32E176-663F-BCF4-AA78-9FBB3B9ED9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" y="21403"/>
            <a:ext cx="4411358" cy="3051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099856-3BC5-DFC3-3FCD-493173044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951" y="3784881"/>
            <a:ext cx="4194141" cy="30517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B5181B-5B73-5532-958A-5FC234E34C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" y="3429000"/>
            <a:ext cx="4380043" cy="3429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3" animBg="1" advAuto="0"/>
      <p:bldP spid="160" grpId="1" animBg="1" advAuto="0"/>
      <p:bldP spid="161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G_3367.png" descr="IMG_3367.png"/>
          <p:cNvPicPr>
            <a:picLocks noChangeAspect="1"/>
          </p:cNvPicPr>
          <p:nvPr/>
        </p:nvPicPr>
        <p:blipFill>
          <a:blip r:embed="rId2">
            <a:alphaModFix amt="5479"/>
          </a:blip>
          <a:stretch>
            <a:fillRect/>
          </a:stretch>
        </p:blipFill>
        <p:spPr>
          <a:xfrm>
            <a:off x="2834203" y="101216"/>
            <a:ext cx="6523593" cy="6403278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6"/>
          <p:cNvSpPr txBox="1"/>
          <p:nvPr/>
        </p:nvSpPr>
        <p:spPr>
          <a:xfrm>
            <a:off x="2466245" y="2680983"/>
            <a:ext cx="7259510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June 10, 2026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xtBox 1"/>
          <p:cNvSpPr txBox="1"/>
          <p:nvPr/>
        </p:nvSpPr>
        <p:spPr>
          <a:xfrm>
            <a:off x="3334337" y="2926079"/>
            <a:ext cx="552332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Introductions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</a:blip>
          <a:stretch>
            <a:fillRect/>
          </a:stretch>
        </p:blipFill>
        <p:spPr>
          <a:xfrm>
            <a:off x="2834203" y="267733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extBox 1"/>
          <p:cNvSpPr txBox="1"/>
          <p:nvPr/>
        </p:nvSpPr>
        <p:spPr>
          <a:xfrm>
            <a:off x="2982192" y="1347536"/>
            <a:ext cx="6477874" cy="2677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Member Updates</a:t>
            </a:r>
            <a:endParaRPr lang="en-US" dirty="0"/>
          </a:p>
          <a:p>
            <a:endParaRPr lang="en-US" sz="2400" dirty="0"/>
          </a:p>
          <a:p>
            <a:endParaRPr lang="en-US" dirty="0"/>
          </a:p>
          <a:p>
            <a:endParaRPr sz="2400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Box 1"/>
          <p:cNvSpPr txBox="1"/>
          <p:nvPr/>
        </p:nvSpPr>
        <p:spPr>
          <a:xfrm>
            <a:off x="4490728" y="2926079"/>
            <a:ext cx="321054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Minutes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</a:blip>
          <a:stretch>
            <a:fillRect/>
          </a:stretch>
        </p:blipFill>
        <p:spPr>
          <a:xfrm>
            <a:off x="2834203" y="253831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extBox 1"/>
          <p:cNvSpPr txBox="1"/>
          <p:nvPr/>
        </p:nvSpPr>
        <p:spPr>
          <a:xfrm>
            <a:off x="2379613" y="943275"/>
            <a:ext cx="7432772" cy="193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Treasurer’s Report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extBox 1"/>
          <p:cNvSpPr txBox="1"/>
          <p:nvPr/>
        </p:nvSpPr>
        <p:spPr>
          <a:xfrm>
            <a:off x="3147609" y="2926079"/>
            <a:ext cx="589678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C.E.R.T Update</a:t>
            </a:r>
          </a:p>
        </p:txBody>
      </p:sp>
      <p:pic>
        <p:nvPicPr>
          <p:cNvPr id="113" name="IMG_3412.jpeg" descr="IMG_3412.jpeg"/>
          <p:cNvPicPr>
            <a:picLocks noChangeAspect="1"/>
          </p:cNvPicPr>
          <p:nvPr/>
        </p:nvPicPr>
        <p:blipFill>
          <a:blip r:embed="rId3">
            <a:alphaModFix amt="9817"/>
          </a:blip>
          <a:stretch>
            <a:fillRect/>
          </a:stretch>
        </p:blipFill>
        <p:spPr>
          <a:xfrm>
            <a:off x="1512244" y="796436"/>
            <a:ext cx="9167509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500" fill="hold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1" animBg="1" advAuto="0"/>
      <p:bldP spid="113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3367.png" descr="IMG_3367.png"/>
          <p:cNvPicPr>
            <a:picLocks noChangeAspect="1"/>
          </p:cNvPicPr>
          <p:nvPr/>
        </p:nvPicPr>
        <p:blipFill>
          <a:blip r:embed="rId2">
            <a:alphaModFix amt="4566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1"/>
          <p:cNvSpPr txBox="1"/>
          <p:nvPr/>
        </p:nvSpPr>
        <p:spPr>
          <a:xfrm>
            <a:off x="881624" y="1451392"/>
            <a:ext cx="10428750" cy="405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ERBC – Every Friday, @ 0830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	Texan Kitchen 415 N Main, Euless, TX 76039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H‑E‑B Joint Radio Club Breakfast, every 3rd Saturday, Egg Haven Cafe, 760 Airport Fwy, Suite 100, Hurst, RSVP by midnight Thursday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Club Social – </a:t>
            </a:r>
            <a:r>
              <a:rPr dirty="0" err="1"/>
              <a:t>Monday,</a:t>
            </a:r>
            <a:r>
              <a:rPr lang="en-US" dirty="0" err="1"/>
              <a:t>June</a:t>
            </a:r>
            <a:r>
              <a:rPr lang="en-US" dirty="0"/>
              <a:t> 15</a:t>
            </a:r>
            <a:r>
              <a:rPr dirty="0"/>
              <a:t>, 1800 – 1900 </a:t>
            </a:r>
            <a:endParaRPr lang="en-US" dirty="0"/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Outback Steak – 2601 State Hwy 121, Euless 76039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Weekly Tue Club net – 7pm</a:t>
            </a:r>
            <a:endParaRPr dirty="0"/>
          </a:p>
        </p:txBody>
      </p:sp>
      <p:sp>
        <p:nvSpPr>
          <p:cNvPr id="121" name="TextBox 1"/>
          <p:cNvSpPr txBox="1"/>
          <p:nvPr/>
        </p:nvSpPr>
        <p:spPr>
          <a:xfrm>
            <a:off x="1773882" y="445553"/>
            <a:ext cx="864423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Euless ARC Gatherings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12729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extBox 6"/>
          <p:cNvSpPr txBox="1"/>
          <p:nvPr/>
        </p:nvSpPr>
        <p:spPr>
          <a:xfrm>
            <a:off x="2517252" y="95428"/>
            <a:ext cx="7157496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4800" dirty="0"/>
              <a:t>2026 </a:t>
            </a:r>
            <a:r>
              <a:rPr sz="4800" dirty="0"/>
              <a:t>Hours</a:t>
            </a:r>
            <a:endParaRPr lang="en-US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49D27A-8FE0-222B-5FA6-EB3154FF4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03" y="953954"/>
            <a:ext cx="6324600" cy="3876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FC8589-EB91-0414-E53A-362D30B40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03" y="5067300"/>
            <a:ext cx="6324600" cy="17907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203864"/>
      </a:dk1>
      <a:lt1>
        <a:srgbClr val="203864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5202</TotalTime>
  <Words>260</Words>
  <Application>Microsoft Office PowerPoint</Application>
  <PresentationFormat>Widescreen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Greg Sieber</dc:creator>
  <cp:lastModifiedBy>Greg Sieber</cp:lastModifiedBy>
  <cp:revision>34</cp:revision>
  <dcterms:modified xsi:type="dcterms:W3CDTF">2026-06-10T21:16:18Z</dcterms:modified>
</cp:coreProperties>
</file>