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03864"/>
              </a:solidFill>
              <a:prstDash val="solid"/>
              <a:round/>
            </a:ln>
          </a:top>
          <a:bottom>
            <a:ln w="25400" cap="flat">
              <a:solidFill>
                <a:srgbClr val="20386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03864"/>
              </a:solidFill>
              <a:prstDash val="solid"/>
              <a:round/>
            </a:ln>
          </a:top>
          <a:bottom>
            <a:ln w="25400" cap="flat">
              <a:solidFill>
                <a:srgbClr val="20386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CD2"/>
          </a:solidFill>
        </a:fill>
      </a:tcStyle>
    </a:wholeTbl>
    <a:band2H>
      <a:tcTxStyle/>
      <a:tcStyle>
        <a:tcBdr/>
        <a:fill>
          <a:solidFill>
            <a:srgbClr val="E7E7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1pPr>
            <a:lvl2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2pPr>
            <a:lvl3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3pPr>
            <a:lvl4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4pPr>
            <a:lvl5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G_3367.png" descr="IMG_336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6"/>
          <p:cNvSpPr txBox="1"/>
          <p:nvPr/>
        </p:nvSpPr>
        <p:spPr>
          <a:xfrm>
            <a:off x="1846882" y="110220"/>
            <a:ext cx="8498236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Previous Month Hours</a:t>
            </a:r>
          </a:p>
        </p:txBody>
      </p:sp>
      <p:pic>
        <p:nvPicPr>
          <p:cNvPr id="3" name="Picture 2" descr="A white sheet with numbers and red text&#10;&#10;Description automatically generated">
            <a:extLst>
              <a:ext uri="{FF2B5EF4-FFF2-40B4-BE49-F238E27FC236}">
                <a16:creationId xmlns:a16="http://schemas.microsoft.com/office/drawing/2014/main" id="{45468D0C-C52D-98D1-AE37-C1E1B68EC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671" y="1169752"/>
            <a:ext cx="6334125" cy="2733675"/>
          </a:xfrm>
          <a:prstGeom prst="rect">
            <a:avLst/>
          </a:prstGeom>
        </p:spPr>
      </p:pic>
      <p:pic>
        <p:nvPicPr>
          <p:cNvPr id="5" name="Picture 4" descr="A calendar page with red text&#10;&#10;Description automatically generated">
            <a:extLst>
              <a:ext uri="{FF2B5EF4-FFF2-40B4-BE49-F238E27FC236}">
                <a16:creationId xmlns:a16="http://schemas.microsoft.com/office/drawing/2014/main" id="{16A5ABFA-3A05-B1AF-BA98-7047F1F1DB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109" y="3957120"/>
            <a:ext cx="6362700" cy="103822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TextBox 6"/>
          <p:cNvSpPr txBox="1"/>
          <p:nvPr/>
        </p:nvSpPr>
        <p:spPr>
          <a:xfrm>
            <a:off x="2517252" y="95428"/>
            <a:ext cx="7157496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2024 </a:t>
            </a:r>
            <a:r>
              <a:rPr dirty="0"/>
              <a:t>Hours</a:t>
            </a:r>
          </a:p>
        </p:txBody>
      </p:sp>
      <p:pic>
        <p:nvPicPr>
          <p:cNvPr id="3" name="Picture 2" descr="A screenshot of a number of times&#10;&#10;Description automatically generated">
            <a:extLst>
              <a:ext uri="{FF2B5EF4-FFF2-40B4-BE49-F238E27FC236}">
                <a16:creationId xmlns:a16="http://schemas.microsoft.com/office/drawing/2014/main" id="{650A5D80-212E-CF09-2949-7D96F39BC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11" y="1111087"/>
            <a:ext cx="6276975" cy="566737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extBox 6"/>
          <p:cNvSpPr txBox="1"/>
          <p:nvPr/>
        </p:nvSpPr>
        <p:spPr>
          <a:xfrm>
            <a:off x="1734474" y="34255"/>
            <a:ext cx="8723053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Please log your hours.</a:t>
            </a:r>
          </a:p>
        </p:txBody>
      </p:sp>
      <p:pic>
        <p:nvPicPr>
          <p:cNvPr id="133" name="IMG_3521.jpeg" descr="IMG_352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850" y="1143000"/>
            <a:ext cx="6464300" cy="457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G_3603.png" descr="IMG_36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246" y="1001869"/>
            <a:ext cx="6475508" cy="4854262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Planning"/>
          <p:cNvSpPr txBox="1">
            <a:spLocks noGrp="1"/>
          </p:cNvSpPr>
          <p:nvPr>
            <p:ph type="body" sz="quarter" idx="4294967295"/>
          </p:nvPr>
        </p:nvSpPr>
        <p:spPr>
          <a:xfrm>
            <a:off x="6058389" y="2321359"/>
            <a:ext cx="3238825" cy="115046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6000" b="1">
                <a:latin typeface="Charter Roman"/>
                <a:ea typeface="Charter Roman"/>
                <a:cs typeface="Charter Roman"/>
                <a:sym typeface="Charter Roman"/>
              </a:defRPr>
            </a:lvl1pPr>
          </a:lstStyle>
          <a:p>
            <a:r>
              <a:t>Planning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TextBox 6"/>
          <p:cNvSpPr txBox="1"/>
          <p:nvPr/>
        </p:nvSpPr>
        <p:spPr>
          <a:xfrm>
            <a:off x="30681" y="110220"/>
            <a:ext cx="11886748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Texas State Parks On The Air</a:t>
            </a:r>
          </a:p>
        </p:txBody>
      </p:sp>
      <p:pic>
        <p:nvPicPr>
          <p:cNvPr id="141" name="IMG_3823.jpeg" descr="IMG_382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975" y="1417625"/>
            <a:ext cx="8850050" cy="4022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G_3822.jpeg" descr="IMG_382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870" y="1421485"/>
            <a:ext cx="1844383" cy="1844382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TextBox 6"/>
          <p:cNvSpPr txBox="1"/>
          <p:nvPr/>
        </p:nvSpPr>
        <p:spPr>
          <a:xfrm>
            <a:off x="152626" y="5745801"/>
            <a:ext cx="11886748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April 12-13, 2025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extBox 6"/>
          <p:cNvSpPr txBox="1"/>
          <p:nvPr/>
        </p:nvSpPr>
        <p:spPr>
          <a:xfrm>
            <a:off x="1683468" y="5109"/>
            <a:ext cx="8825065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Winter Field Day</a:t>
            </a:r>
            <a:endParaRPr dirty="0"/>
          </a:p>
        </p:txBody>
      </p:sp>
      <p:sp>
        <p:nvSpPr>
          <p:cNvPr id="147" name="TextBox 6"/>
          <p:cNvSpPr txBox="1"/>
          <p:nvPr/>
        </p:nvSpPr>
        <p:spPr>
          <a:xfrm>
            <a:off x="3271954" y="3661061"/>
            <a:ext cx="5648092" cy="70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January 25 &amp; 26</a:t>
            </a:r>
            <a:endParaRPr dirty="0"/>
          </a:p>
        </p:txBody>
      </p:sp>
      <p:pic>
        <p:nvPicPr>
          <p:cNvPr id="148" name="IMG_3828.jpeg" descr="IMG_382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523" y="1119661"/>
            <a:ext cx="8108954" cy="2432687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TextBox 6"/>
          <p:cNvSpPr txBox="1"/>
          <p:nvPr/>
        </p:nvSpPr>
        <p:spPr>
          <a:xfrm>
            <a:off x="2095163" y="4370737"/>
            <a:ext cx="8001674" cy="70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dirty="0"/>
          </a:p>
        </p:txBody>
      </p:sp>
      <p:sp>
        <p:nvSpPr>
          <p:cNvPr id="150" name="TextBox 6"/>
          <p:cNvSpPr txBox="1"/>
          <p:nvPr/>
        </p:nvSpPr>
        <p:spPr>
          <a:xfrm>
            <a:off x="569997" y="5133885"/>
            <a:ext cx="11052006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577516"/>
            <a:ext cx="6523593" cy="611328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Club Leadership Elections"/>
          <p:cNvSpPr txBox="1">
            <a:spLocks noGrp="1"/>
          </p:cNvSpPr>
          <p:nvPr>
            <p:ph type="body" sz="quarter" idx="4294967295"/>
          </p:nvPr>
        </p:nvSpPr>
        <p:spPr>
          <a:xfrm>
            <a:off x="1489279" y="128146"/>
            <a:ext cx="9213442" cy="1163065"/>
          </a:xfrm>
          <a:prstGeom prst="rect">
            <a:avLst/>
          </a:prstGeom>
        </p:spPr>
        <p:txBody>
          <a:bodyPr/>
          <a:lstStyle>
            <a:lvl1pPr marL="0" indent="0" defTabSz="905255">
              <a:spcBef>
                <a:spcPts val="900"/>
              </a:spcBef>
              <a:buSzTx/>
              <a:buFontTx/>
              <a:buNone/>
              <a:defRPr sz="5940" b="1">
                <a:solidFill>
                  <a:srgbClr val="FFFFFF"/>
                </a:solidFill>
                <a:latin typeface="Charter Roman"/>
                <a:ea typeface="Charter Roman"/>
                <a:cs typeface="Charter Roman"/>
                <a:sym typeface="Charter Roman"/>
              </a:defRPr>
            </a:lvl1pPr>
          </a:lstStyle>
          <a:p>
            <a:r>
              <a:rPr lang="en-US" dirty="0"/>
              <a:t>Audit Committee for 2025</a:t>
            </a:r>
            <a:endParaRPr dirty="0"/>
          </a:p>
        </p:txBody>
      </p:sp>
      <p:pic>
        <p:nvPicPr>
          <p:cNvPr id="3" name="Picture 2" descr="A 3d person holding a magnifying glass&#10;&#10;Description automatically generated">
            <a:extLst>
              <a:ext uri="{FF2B5EF4-FFF2-40B4-BE49-F238E27FC236}">
                <a16:creationId xmlns:a16="http://schemas.microsoft.com/office/drawing/2014/main" id="{7A988F95-9C70-C3A6-3F5E-F919CEB0F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1078029"/>
            <a:ext cx="2857500" cy="21368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D04B6C-3F24-86A3-B262-57FE0F5EF91E}"/>
              </a:ext>
            </a:extLst>
          </p:cNvPr>
          <p:cNvSpPr txBox="1"/>
          <p:nvPr/>
        </p:nvSpPr>
        <p:spPr>
          <a:xfrm>
            <a:off x="2066544" y="3813048"/>
            <a:ext cx="8805672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Baskerville Old Face" panose="02020602080505020303" pitchFamily="18" charset="0"/>
                <a:sym typeface="Arial"/>
              </a:rPr>
              <a:t>Arbor Days April 26, Going to do?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extBox 9"/>
          <p:cNvSpPr txBox="1"/>
          <p:nvPr/>
        </p:nvSpPr>
        <p:spPr>
          <a:xfrm>
            <a:off x="4767493" y="1011825"/>
            <a:ext cx="2657013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Greg</a:t>
            </a:r>
            <a:endParaRPr dirty="0"/>
          </a:p>
        </p:txBody>
      </p:sp>
      <p:sp>
        <p:nvSpPr>
          <p:cNvPr id="158" name="TextBox 10"/>
          <p:cNvSpPr txBox="1"/>
          <p:nvPr/>
        </p:nvSpPr>
        <p:spPr>
          <a:xfrm>
            <a:off x="4475986" y="4794148"/>
            <a:ext cx="3240029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Members</a:t>
            </a:r>
          </a:p>
        </p:txBody>
      </p:sp>
      <p:pic>
        <p:nvPicPr>
          <p:cNvPr id="159" name="IMG_3353.jpeg" descr="IMG_335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9501" y="4781539"/>
            <a:ext cx="3382841" cy="1902849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Greg"/>
          <p:cNvSpPr txBox="1"/>
          <p:nvPr/>
        </p:nvSpPr>
        <p:spPr>
          <a:xfrm>
            <a:off x="5177802" y="2272600"/>
            <a:ext cx="1836396" cy="861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Kevin</a:t>
            </a:r>
            <a:endParaRPr dirty="0"/>
          </a:p>
        </p:txBody>
      </p:sp>
      <p:sp>
        <p:nvSpPr>
          <p:cNvPr id="161" name="Chris"/>
          <p:cNvSpPr txBox="1"/>
          <p:nvPr/>
        </p:nvSpPr>
        <p:spPr>
          <a:xfrm>
            <a:off x="5163025" y="3533374"/>
            <a:ext cx="1865951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Chris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3" animBg="1" advAuto="0"/>
      <p:bldP spid="160" grpId="1" animBg="1" advAuto="0"/>
      <p:bldP spid="161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G_3367.png" descr="IMG_3367.png"/>
          <p:cNvPicPr>
            <a:picLocks noChangeAspect="1"/>
          </p:cNvPicPr>
          <p:nvPr/>
        </p:nvPicPr>
        <p:blipFill>
          <a:blip r:embed="rId2">
            <a:alphaModFix amt="5479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extBox 6"/>
          <p:cNvSpPr txBox="1"/>
          <p:nvPr/>
        </p:nvSpPr>
        <p:spPr>
          <a:xfrm>
            <a:off x="2466245" y="2926081"/>
            <a:ext cx="7259510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January 8 2025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G_3367.png" descr="IMG_3367.png"/>
          <p:cNvPicPr>
            <a:picLocks noChangeAspect="1"/>
          </p:cNvPicPr>
          <p:nvPr/>
        </p:nvPicPr>
        <p:blipFill>
          <a:blip r:embed="rId2">
            <a:alphaModFix amt="10273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TextBox 1"/>
          <p:cNvSpPr txBox="1"/>
          <p:nvPr/>
        </p:nvSpPr>
        <p:spPr>
          <a:xfrm>
            <a:off x="3334337" y="2926079"/>
            <a:ext cx="5523326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Introductions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G_3367.png" descr="IMG_3367.png"/>
          <p:cNvPicPr>
            <a:picLocks noChangeAspect="1"/>
          </p:cNvPicPr>
          <p:nvPr/>
        </p:nvPicPr>
        <p:blipFill>
          <a:blip r:embed="rId2">
            <a:alphaModFix amt="10273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TextBox 1"/>
          <p:cNvSpPr txBox="1"/>
          <p:nvPr/>
        </p:nvSpPr>
        <p:spPr>
          <a:xfrm>
            <a:off x="2857063" y="2926079"/>
            <a:ext cx="647787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Member Updates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extBox 1"/>
          <p:cNvSpPr txBox="1"/>
          <p:nvPr/>
        </p:nvSpPr>
        <p:spPr>
          <a:xfrm>
            <a:off x="4490728" y="2926079"/>
            <a:ext cx="321054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Minutes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G_3367.png" descr="IMG_3367.png"/>
          <p:cNvPicPr>
            <a:picLocks noChangeAspect="1"/>
          </p:cNvPicPr>
          <p:nvPr/>
        </p:nvPicPr>
        <p:blipFill>
          <a:blip r:embed="rId2">
            <a:alphaModFix amt="9589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TextBox 1"/>
          <p:cNvSpPr txBox="1"/>
          <p:nvPr/>
        </p:nvSpPr>
        <p:spPr>
          <a:xfrm>
            <a:off x="2379614" y="2926079"/>
            <a:ext cx="7432772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Treasurer’s Report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G_3367.png" descr="IMG_3367.png"/>
          <p:cNvPicPr>
            <a:picLocks noChangeAspect="1"/>
          </p:cNvPicPr>
          <p:nvPr/>
        </p:nvPicPr>
        <p:blipFill>
          <a:blip r:embed="rId2">
            <a:alphaModFix amt="9589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TextBox 1"/>
          <p:cNvSpPr txBox="1"/>
          <p:nvPr/>
        </p:nvSpPr>
        <p:spPr>
          <a:xfrm>
            <a:off x="3147609" y="2926079"/>
            <a:ext cx="5896782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C.E.R.T Update</a:t>
            </a:r>
          </a:p>
        </p:txBody>
      </p:sp>
      <p:pic>
        <p:nvPicPr>
          <p:cNvPr id="113" name="IMG_3412.jpeg" descr="IMG_3412.jpeg"/>
          <p:cNvPicPr>
            <a:picLocks noChangeAspect="1"/>
          </p:cNvPicPr>
          <p:nvPr/>
        </p:nvPicPr>
        <p:blipFill>
          <a:blip r:embed="rId3">
            <a:alphaModFix amt="9817"/>
          </a:blip>
          <a:stretch>
            <a:fillRect/>
          </a:stretch>
        </p:blipFill>
        <p:spPr>
          <a:xfrm>
            <a:off x="1512245" y="796438"/>
            <a:ext cx="9167509" cy="5265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500" fill="hold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1" animBg="1" advAuto="0"/>
      <p:bldP spid="113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6"/>
          <p:cNvSpPr txBox="1"/>
          <p:nvPr/>
        </p:nvSpPr>
        <p:spPr>
          <a:xfrm>
            <a:off x="832104" y="1511656"/>
            <a:ext cx="8759353" cy="415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Local Happenings</a:t>
            </a:r>
            <a:endParaRPr lang="en-US" dirty="0"/>
          </a:p>
          <a:p>
            <a:r>
              <a:rPr lang="en-US" dirty="0"/>
              <a:t>-</a:t>
            </a:r>
            <a:r>
              <a:rPr lang="en-US" sz="4800" dirty="0"/>
              <a:t>Cowtown </a:t>
            </a:r>
            <a:r>
              <a:rPr lang="en-US" sz="4800" dirty="0" err="1"/>
              <a:t>Hamfest</a:t>
            </a:r>
            <a:endParaRPr lang="en-US" sz="4800" dirty="0"/>
          </a:p>
          <a:p>
            <a:r>
              <a:rPr lang="en-US" sz="4800" dirty="0"/>
              <a:t>January 17 &amp; 18</a:t>
            </a:r>
          </a:p>
          <a:p>
            <a:r>
              <a:rPr lang="en-US" sz="4800" dirty="0"/>
              <a:t>-Welfare Net Thur. &amp; Fri.</a:t>
            </a:r>
          </a:p>
          <a:p>
            <a:r>
              <a:rPr lang="en-US" sz="4800" dirty="0"/>
              <a:t>W5EUL Repeater</a:t>
            </a:r>
            <a:endParaRPr sz="4800" dirty="0"/>
          </a:p>
        </p:txBody>
      </p:sp>
      <p:pic>
        <p:nvPicPr>
          <p:cNvPr id="117" name="IMG_3412.jpeg" descr="IMG_3412.jpeg"/>
          <p:cNvPicPr>
            <a:picLocks noChangeAspect="1"/>
          </p:cNvPicPr>
          <p:nvPr/>
        </p:nvPicPr>
        <p:blipFill>
          <a:blip r:embed="rId3">
            <a:alphaModFix amt="5022"/>
          </a:blip>
          <a:stretch>
            <a:fillRect/>
          </a:stretch>
        </p:blipFill>
        <p:spPr>
          <a:xfrm>
            <a:off x="1411660" y="-2597390"/>
            <a:ext cx="9167509" cy="5265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000" fill="hold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2" animBg="1" advAuto="0"/>
      <p:bldP spid="117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G_3367.png" descr="IMG_3367.png"/>
          <p:cNvPicPr>
            <a:picLocks noChangeAspect="1"/>
          </p:cNvPicPr>
          <p:nvPr/>
        </p:nvPicPr>
        <p:blipFill>
          <a:blip r:embed="rId2">
            <a:alphaModFix amt="4566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Box 1"/>
          <p:cNvSpPr txBox="1"/>
          <p:nvPr/>
        </p:nvSpPr>
        <p:spPr>
          <a:xfrm>
            <a:off x="881624" y="1451392"/>
            <a:ext cx="10428750" cy="501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ERBC – Every Friday, @ 0830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	Texan Kitchen 415 N Main, Euless, TX 76039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H‑E‑B Joint Radio Club Breakfast, every 3rd Saturday, Egg Haven Cafe, 760 Airport Fwy, Suite 100, Hurst, RSVP by midnight Thursday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Club Social – Monday, </a:t>
            </a:r>
            <a:r>
              <a:rPr lang="en-US" dirty="0"/>
              <a:t>January</a:t>
            </a:r>
            <a:r>
              <a:rPr dirty="0"/>
              <a:t> </a:t>
            </a:r>
            <a:r>
              <a:rPr lang="en-US" dirty="0"/>
              <a:t>20</a:t>
            </a:r>
            <a:r>
              <a:rPr dirty="0"/>
              <a:t>, 1800 – 1900 		</a:t>
            </a:r>
            <a:r>
              <a:rPr lang="en-US" dirty="0"/>
              <a:t>Locations for year?????</a:t>
            </a:r>
            <a:endParaRPr dirty="0"/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Fox Hunt</a:t>
            </a:r>
            <a:r>
              <a:rPr lang="en-US" dirty="0"/>
              <a:t>s?????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AARL Winter Field Day January 25???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Welfare Net this Thursday and Friday W5EUL Repeater</a:t>
            </a:r>
            <a:endParaRPr dirty="0"/>
          </a:p>
        </p:txBody>
      </p:sp>
      <p:sp>
        <p:nvSpPr>
          <p:cNvPr id="121" name="TextBox 1"/>
          <p:cNvSpPr txBox="1"/>
          <p:nvPr/>
        </p:nvSpPr>
        <p:spPr>
          <a:xfrm>
            <a:off x="1773882" y="445553"/>
            <a:ext cx="864423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Euless ARC Gatherings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1_Office Theme">
      <a:dk1>
        <a:srgbClr val="203864"/>
      </a:dk1>
      <a:lt1>
        <a:srgbClr val="203864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169</Words>
  <Application>Microsoft Office PowerPoint</Application>
  <PresentationFormat>Widescreen</PresentationFormat>
  <Paragraphs>33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Baskerville Old Face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Greg Sieber</dc:creator>
  <cp:lastModifiedBy>Greg Sieber</cp:lastModifiedBy>
  <cp:revision>2</cp:revision>
  <dcterms:modified xsi:type="dcterms:W3CDTF">2025-01-09T15:49:20Z</dcterms:modified>
</cp:coreProperties>
</file>