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A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03864"/>
              </a:solidFill>
              <a:prstDash val="solid"/>
              <a:round/>
            </a:ln>
          </a:top>
          <a:bottom>
            <a:ln w="25400" cap="flat">
              <a:solidFill>
                <a:srgbClr val="20386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03864"/>
              </a:solidFill>
              <a:prstDash val="solid"/>
              <a:round/>
            </a:ln>
          </a:top>
          <a:bottom>
            <a:ln w="25400" cap="flat">
              <a:solidFill>
                <a:srgbClr val="20386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CD2"/>
          </a:solidFill>
        </a:fill>
      </a:tcStyle>
    </a:wholeTbl>
    <a:band2H>
      <a:tcTxStyle b="def" i="def"/>
      <a:tcStyle>
        <a:tcBdr/>
        <a:fill>
          <a:solidFill>
            <a:srgbClr val="E7E7E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1pPr>
            <a:lvl2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2pPr>
            <a:lvl3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3pPr>
            <a:lvl4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4pPr>
            <a:lvl5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0">
              <a:buSzTx/>
              <a:buFontTx/>
              <a:buNone/>
              <a:defRPr b="1" sz="2400"/>
            </a:lvl2pPr>
            <a:lvl3pPr marL="0" indent="0">
              <a:buSzTx/>
              <a:buFontTx/>
              <a:buNone/>
              <a:defRPr b="1" sz="2400"/>
            </a:lvl3pPr>
            <a:lvl4pPr marL="0" indent="0">
              <a:buSzTx/>
              <a:buFontTx/>
              <a:buNone/>
              <a:defRPr b="1" sz="2400"/>
            </a:lvl4pPr>
            <a:lvl5pPr marL="0" indent="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20386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b="0"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7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1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G_3367.png" descr="IMG_336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Club Officer Elections, November 8…"/>
          <p:cNvSpPr txBox="1"/>
          <p:nvPr/>
        </p:nvSpPr>
        <p:spPr>
          <a:xfrm>
            <a:off x="1740180" y="2287149"/>
            <a:ext cx="8711640" cy="2283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b="0"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Cowtown Hamfest, January 19-20th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b="0"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H‑E‑B Joint Radio Club Breakfast, January 20th, 0700</a:t>
            </a:r>
          </a:p>
          <a:p>
            <a:pPr marL="308308" indent="-308308" defTabSz="749808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CERT Team Meeting - January 20, 0900</a:t>
            </a:r>
          </a:p>
        </p:txBody>
      </p:sp>
      <p:sp>
        <p:nvSpPr>
          <p:cNvPr id="126" name="TextBox 1"/>
          <p:cNvSpPr txBox="1"/>
          <p:nvPr/>
        </p:nvSpPr>
        <p:spPr>
          <a:xfrm>
            <a:off x="2379614" y="340894"/>
            <a:ext cx="7432772" cy="161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Upcoming Events</a:t>
            </a:r>
          </a:p>
          <a:p>
            <a: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January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Club Officer Elections, November 8…"/>
          <p:cNvSpPr txBox="1"/>
          <p:nvPr/>
        </p:nvSpPr>
        <p:spPr>
          <a:xfrm>
            <a:off x="1617103" y="2254886"/>
            <a:ext cx="8957794" cy="2348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marL="308308" indent="-308308" defTabSz="749808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308308" indent="-308308" defTabSz="749808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H‑E‑B Joint Radio Club Breakfast, February 17th, 0700</a:t>
            </a:r>
          </a:p>
          <a:p>
            <a:pPr marL="308308" indent="-308308" defTabSz="749808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Fire Awards Banquet, February 24, 1900</a:t>
            </a:r>
          </a:p>
        </p:txBody>
      </p:sp>
      <p:sp>
        <p:nvSpPr>
          <p:cNvPr id="130" name="TextBox 1"/>
          <p:cNvSpPr txBox="1"/>
          <p:nvPr/>
        </p:nvSpPr>
        <p:spPr>
          <a:xfrm>
            <a:off x="2379614" y="340894"/>
            <a:ext cx="7432772" cy="161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Upcoming Events</a:t>
            </a:r>
          </a:p>
          <a:p>
            <a: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February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TextBox 6"/>
          <p:cNvSpPr txBox="1"/>
          <p:nvPr/>
        </p:nvSpPr>
        <p:spPr>
          <a:xfrm>
            <a:off x="2869582" y="1552160"/>
            <a:ext cx="6452836" cy="3753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Irving ARC Microgrant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 b="0" sz="25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  <a:p>
            <a:pPr>
              <a:lnSpc>
                <a:spcPct val="90000"/>
              </a:lnSpc>
              <a:spcBef>
                <a:spcPts val="1000"/>
              </a:spcBef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Comet-NCG 3.5 - 57 MHz Broadband HF + 6 Meters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Comet NCG 144/ 440 MHz 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Total cost $484.90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TextBox 6"/>
          <p:cNvSpPr txBox="1"/>
          <p:nvPr/>
        </p:nvSpPr>
        <p:spPr>
          <a:xfrm>
            <a:off x="1047519" y="182881"/>
            <a:ext cx="10096962" cy="6492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EPD packed up!</a:t>
            </a:r>
          </a:p>
          <a:p>
            <a: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Thank you Chris and Greg!</a:t>
            </a:r>
          </a:p>
        </p:txBody>
      </p:sp>
      <p:pic>
        <p:nvPicPr>
          <p:cNvPr id="137" name="Attachment.jpeg" descr="Attachment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60538" y="1660792"/>
            <a:ext cx="2652312" cy="35364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Resized_20231230_131631.jpeg" descr="Resized_20231230_13163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40657" y="1665833"/>
            <a:ext cx="2644750" cy="35263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TextBox 6"/>
          <p:cNvSpPr txBox="1"/>
          <p:nvPr/>
        </p:nvSpPr>
        <p:spPr>
          <a:xfrm>
            <a:off x="194811" y="182881"/>
            <a:ext cx="11802377" cy="6492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2023 Treasury Audit Committee: </a:t>
            </a:r>
          </a:p>
          <a:p>
            <a: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Requesting volunteers!</a:t>
            </a:r>
          </a:p>
        </p:txBody>
      </p:sp>
      <p:pic>
        <p:nvPicPr>
          <p:cNvPr id="142" name="IMG_3587.jpeg" descr="IMG_3587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70949" y="1283964"/>
            <a:ext cx="6050102" cy="42900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TextBox 6"/>
          <p:cNvSpPr txBox="1"/>
          <p:nvPr/>
        </p:nvSpPr>
        <p:spPr>
          <a:xfrm>
            <a:off x="2624466" y="182881"/>
            <a:ext cx="6943068" cy="6492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2024 Club Dues</a:t>
            </a:r>
          </a:p>
          <a:p>
            <a: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Time to Replenish the Chest.</a:t>
            </a:r>
          </a:p>
        </p:txBody>
      </p:sp>
      <p:pic>
        <p:nvPicPr>
          <p:cNvPr id="146" name="IMG_3595.jpeg" descr="IMG_359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33203" y="1178077"/>
            <a:ext cx="3871730" cy="3686560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1.  Pay now…"/>
          <p:cNvSpPr txBox="1"/>
          <p:nvPr>
            <p:ph type="body" sz="half" idx="4294967295"/>
          </p:nvPr>
        </p:nvSpPr>
        <p:spPr>
          <a:xfrm>
            <a:off x="5926773" y="1136078"/>
            <a:ext cx="5644548" cy="3842875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7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1.  Pay now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7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2.  Pay Online: PayPal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7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3.  Pay by Mail: Please send your payment check made out to Amateur Radio Euless to: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7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Chris Shanahan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700" u="sng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PO Box 281</a:t>
            </a:r>
            <a:endParaRPr u="none"/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700" u="sng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Euless, TX 76039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700" u="sng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(Due to construction of the PD)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TextBox 6"/>
          <p:cNvSpPr txBox="1"/>
          <p:nvPr/>
        </p:nvSpPr>
        <p:spPr>
          <a:xfrm>
            <a:off x="1734474" y="34255"/>
            <a:ext cx="8723053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Please log your hours.</a:t>
            </a:r>
          </a:p>
        </p:txBody>
      </p:sp>
      <p:pic>
        <p:nvPicPr>
          <p:cNvPr id="151" name="IMG_3521.jpeg" descr="IMG_352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63850" y="1143000"/>
            <a:ext cx="6464300" cy="457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TextBox 6"/>
          <p:cNvSpPr txBox="1"/>
          <p:nvPr/>
        </p:nvSpPr>
        <p:spPr>
          <a:xfrm>
            <a:off x="1846882" y="182868"/>
            <a:ext cx="8498236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Previous Month Hours</a:t>
            </a:r>
          </a:p>
        </p:txBody>
      </p:sp>
      <p:pic>
        <p:nvPicPr>
          <p:cNvPr id="155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93944" y="3768768"/>
            <a:ext cx="7204112" cy="25952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61936" y="1314531"/>
            <a:ext cx="7268128" cy="2328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TextBox 6"/>
          <p:cNvSpPr txBox="1"/>
          <p:nvPr/>
        </p:nvSpPr>
        <p:spPr>
          <a:xfrm>
            <a:off x="2517252" y="95428"/>
            <a:ext cx="7157496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Year To Date Hours</a:t>
            </a:r>
          </a:p>
        </p:txBody>
      </p:sp>
      <p:pic>
        <p:nvPicPr>
          <p:cNvPr id="160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81752" y="1014464"/>
            <a:ext cx="5828496" cy="48290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G_3594.png" descr="IMG_359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23218" y="750721"/>
            <a:ext cx="7145564" cy="53565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G_3367.png" descr="IMG_3367.png"/>
          <p:cNvPicPr>
            <a:picLocks noChangeAspect="1"/>
          </p:cNvPicPr>
          <p:nvPr/>
        </p:nvPicPr>
        <p:blipFill>
          <a:blip r:embed="rId2">
            <a:alphaModFix amt="5479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extBox 6"/>
          <p:cNvSpPr txBox="1"/>
          <p:nvPr/>
        </p:nvSpPr>
        <p:spPr>
          <a:xfrm>
            <a:off x="2725703" y="2926080"/>
            <a:ext cx="6740594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January 10, 2024</a:t>
            </a:r>
          </a:p>
        </p:txBody>
      </p:sp>
      <p:pic>
        <p:nvPicPr>
          <p:cNvPr id="98" name="IMG_3588.jpeg" descr="IMG_3588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5406" y="719238"/>
            <a:ext cx="10121188" cy="5692103"/>
          </a:xfrm>
          <a:prstGeom prst="rect">
            <a:avLst/>
          </a:prstGeom>
          <a:ln w="12700">
            <a:solidFill>
              <a:srgbClr val="DDDDDD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TextBox 6"/>
          <p:cNvSpPr txBox="1"/>
          <p:nvPr/>
        </p:nvSpPr>
        <p:spPr>
          <a:xfrm>
            <a:off x="358785" y="4827417"/>
            <a:ext cx="11474430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Texas State Parks On The Air</a:t>
            </a:r>
          </a:p>
        </p:txBody>
      </p:sp>
      <p:sp>
        <p:nvSpPr>
          <p:cNvPr id="167" name="Fort Richardson State Park, April 20 &amp; 21, 2024, Reserve by November 18th"/>
          <p:cNvSpPr txBox="1"/>
          <p:nvPr>
            <p:ph type="body" sz="quarter" idx="4294967295"/>
          </p:nvPr>
        </p:nvSpPr>
        <p:spPr>
          <a:xfrm>
            <a:off x="263551" y="5767241"/>
            <a:ext cx="11664898" cy="473085"/>
          </a:xfrm>
          <a:prstGeom prst="rect">
            <a:avLst/>
          </a:prstGeom>
        </p:spPr>
        <p:txBody>
          <a:bodyPr/>
          <a:lstStyle>
            <a:lvl1pPr marL="0" indent="0" algn="ctr" defTabSz="886967">
              <a:spcBef>
                <a:spcPts val="900"/>
              </a:spcBef>
              <a:buSzTx/>
              <a:buNone/>
              <a:defRPr b="1" sz="2900">
                <a:solidFill>
                  <a:srgbClr val="FFFFFF"/>
                </a:solidFill>
              </a:defRPr>
            </a:lvl1pPr>
          </a:lstStyle>
          <a:p>
            <a:pPr/>
            <a:r>
              <a:t>Fort Richardson State Park, April 20 &amp; 21, 2024, Cabins 8, 10, &amp; 11.</a:t>
            </a:r>
          </a:p>
        </p:txBody>
      </p:sp>
      <p:sp>
        <p:nvSpPr>
          <p:cNvPr id="168" name="Fort Richardson State Park, April 20 &amp; 21, 2024, Reserve by November 18th"/>
          <p:cNvSpPr txBox="1"/>
          <p:nvPr/>
        </p:nvSpPr>
        <p:spPr>
          <a:xfrm>
            <a:off x="2496905" y="154033"/>
            <a:ext cx="7198190" cy="719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>
            <a:lvl1pPr algn="ctr" defTabSz="886967">
              <a:lnSpc>
                <a:spcPct val="90000"/>
              </a:lnSpc>
              <a:spcBef>
                <a:spcPts val="900"/>
              </a:spcBef>
              <a:buFont typeface="Arial"/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Reserve now!</a:t>
            </a:r>
          </a:p>
        </p:txBody>
      </p:sp>
      <p:pic>
        <p:nvPicPr>
          <p:cNvPr id="169" name="IMG_3589.jpeg" descr="IMG_3589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49953" y="766414"/>
            <a:ext cx="6758034" cy="40058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G_3590.jpeg" descr="IMG_3590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6099" y="1565117"/>
            <a:ext cx="3925800" cy="32007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G_3514.jpeg" descr="IMG_3514.jpeg"/>
          <p:cNvPicPr>
            <a:picLocks noChangeAspect="1"/>
          </p:cNvPicPr>
          <p:nvPr/>
        </p:nvPicPr>
        <p:blipFill>
          <a:blip r:embed="rId5">
            <a:extLst/>
          </a:blip>
          <a:srcRect l="0" t="4905" r="0" b="0"/>
          <a:stretch>
            <a:fillRect/>
          </a:stretch>
        </p:blipFill>
        <p:spPr>
          <a:xfrm>
            <a:off x="273670" y="310478"/>
            <a:ext cx="2227215" cy="21179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TextBox 9"/>
          <p:cNvSpPr txBox="1"/>
          <p:nvPr/>
        </p:nvSpPr>
        <p:spPr>
          <a:xfrm>
            <a:off x="4767493" y="1011825"/>
            <a:ext cx="2657013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Erik</a:t>
            </a:r>
          </a:p>
        </p:txBody>
      </p:sp>
      <p:sp>
        <p:nvSpPr>
          <p:cNvPr id="175" name="TextBox 10"/>
          <p:cNvSpPr txBox="1"/>
          <p:nvPr/>
        </p:nvSpPr>
        <p:spPr>
          <a:xfrm>
            <a:off x="4475986" y="4794148"/>
            <a:ext cx="3240029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Members</a:t>
            </a:r>
          </a:p>
        </p:txBody>
      </p:sp>
      <p:pic>
        <p:nvPicPr>
          <p:cNvPr id="176" name="IMG_3353.jpeg" descr="IMG_335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69501" y="4781539"/>
            <a:ext cx="3382841" cy="1902849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Greg"/>
          <p:cNvSpPr txBox="1"/>
          <p:nvPr/>
        </p:nvSpPr>
        <p:spPr>
          <a:xfrm>
            <a:off x="5302889" y="2272600"/>
            <a:ext cx="1586219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Greg</a:t>
            </a:r>
          </a:p>
        </p:txBody>
      </p:sp>
      <p:sp>
        <p:nvSpPr>
          <p:cNvPr id="178" name="Chris"/>
          <p:cNvSpPr txBox="1"/>
          <p:nvPr/>
        </p:nvSpPr>
        <p:spPr>
          <a:xfrm>
            <a:off x="5163025" y="3533374"/>
            <a:ext cx="1865951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Chris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5" grpId="3"/>
      <p:bldP build="whole" bldLvl="1" animBg="1" rev="0" advAuto="0" spid="177" grpId="1"/>
      <p:bldP build="whole" bldLvl="1" animBg="1" rev="0" advAuto="0" spid="178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TextBox 14"/>
          <p:cNvSpPr txBox="1"/>
          <p:nvPr/>
        </p:nvSpPr>
        <p:spPr>
          <a:xfrm>
            <a:off x="3094162" y="256931"/>
            <a:ext cx="6003676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Motion To Adjourn</a:t>
            </a:r>
          </a:p>
        </p:txBody>
      </p:sp>
      <p:pic>
        <p:nvPicPr>
          <p:cNvPr id="182" name="IMG_3596.jpeg" descr="IMG_359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22363" y="1053826"/>
            <a:ext cx="6347274" cy="47503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IMG_3367.png" descr="IMG_3367.png"/>
          <p:cNvPicPr>
            <a:picLocks noChangeAspect="1"/>
          </p:cNvPicPr>
          <p:nvPr/>
        </p:nvPicPr>
        <p:blipFill>
          <a:blip r:embed="rId2">
            <a:alphaModFix amt="10273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TextBox 1"/>
          <p:cNvSpPr txBox="1"/>
          <p:nvPr/>
        </p:nvSpPr>
        <p:spPr>
          <a:xfrm>
            <a:off x="3334337" y="2926079"/>
            <a:ext cx="5523326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Introductions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IMG_3367.png" descr="IMG_3367.png"/>
          <p:cNvPicPr>
            <a:picLocks noChangeAspect="1"/>
          </p:cNvPicPr>
          <p:nvPr/>
        </p:nvPicPr>
        <p:blipFill>
          <a:blip r:embed="rId2">
            <a:alphaModFix amt="10273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extBox 1"/>
          <p:cNvSpPr txBox="1"/>
          <p:nvPr/>
        </p:nvSpPr>
        <p:spPr>
          <a:xfrm>
            <a:off x="2857063" y="2926079"/>
            <a:ext cx="6477874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Member Updates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TextBox 1"/>
          <p:cNvSpPr txBox="1"/>
          <p:nvPr/>
        </p:nvSpPr>
        <p:spPr>
          <a:xfrm>
            <a:off x="4490728" y="2926079"/>
            <a:ext cx="3210544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Minutes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G_3367.png" descr="IMG_3367.png"/>
          <p:cNvPicPr>
            <a:picLocks noChangeAspect="1"/>
          </p:cNvPicPr>
          <p:nvPr/>
        </p:nvPicPr>
        <p:blipFill>
          <a:blip r:embed="rId2">
            <a:alphaModFix amt="9589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TextBox 1"/>
          <p:cNvSpPr txBox="1"/>
          <p:nvPr/>
        </p:nvSpPr>
        <p:spPr>
          <a:xfrm>
            <a:off x="2379614" y="2926079"/>
            <a:ext cx="7432772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Treasurer’s Report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G_3367.png" descr="IMG_3367.png"/>
          <p:cNvPicPr>
            <a:picLocks noChangeAspect="1"/>
          </p:cNvPicPr>
          <p:nvPr/>
        </p:nvPicPr>
        <p:blipFill>
          <a:blip r:embed="rId2">
            <a:alphaModFix amt="9589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TextBox 1"/>
          <p:cNvSpPr txBox="1"/>
          <p:nvPr/>
        </p:nvSpPr>
        <p:spPr>
          <a:xfrm>
            <a:off x="3147609" y="2926079"/>
            <a:ext cx="5896782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C.E.R.T Update</a:t>
            </a:r>
          </a:p>
        </p:txBody>
      </p:sp>
      <p:pic>
        <p:nvPicPr>
          <p:cNvPr id="114" name="IMG_3412.jpeg" descr="IMG_3412.jpeg"/>
          <p:cNvPicPr>
            <a:picLocks noChangeAspect="1"/>
          </p:cNvPicPr>
          <p:nvPr/>
        </p:nvPicPr>
        <p:blipFill>
          <a:blip r:embed="rId3">
            <a:alphaModFix amt="9817"/>
            <a:extLst/>
          </a:blip>
          <a:stretch>
            <a:fillRect/>
          </a:stretch>
        </p:blipFill>
        <p:spPr>
          <a:xfrm>
            <a:off x="1512245" y="796438"/>
            <a:ext cx="9167509" cy="5265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" dur="1500" fill="hold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3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2" grpId="1"/>
      <p:bldP build="whole" bldLvl="1" animBg="1" rev="0" advAuto="0" spid="11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TextBox 6"/>
          <p:cNvSpPr txBox="1"/>
          <p:nvPr/>
        </p:nvSpPr>
        <p:spPr>
          <a:xfrm>
            <a:off x="2600543" y="2926079"/>
            <a:ext cx="6990916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Local Happenings</a:t>
            </a:r>
          </a:p>
        </p:txBody>
      </p:sp>
      <p:pic>
        <p:nvPicPr>
          <p:cNvPr id="118" name="IMG_3412.jpeg" descr="IMG_3412.jpeg"/>
          <p:cNvPicPr>
            <a:picLocks noChangeAspect="1"/>
          </p:cNvPicPr>
          <p:nvPr/>
        </p:nvPicPr>
        <p:blipFill>
          <a:blip r:embed="rId3">
            <a:alphaModFix amt="5022"/>
            <a:extLst/>
          </a:blip>
          <a:stretch>
            <a:fillRect/>
          </a:stretch>
        </p:blipFill>
        <p:spPr>
          <a:xfrm>
            <a:off x="1512245" y="796438"/>
            <a:ext cx="9167509" cy="5265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" dur="1000" fill="hold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6" grpId="2"/>
      <p:bldP build="whole" bldLvl="1" animBg="1" rev="0" advAuto="0" spid="11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G_3367.png" descr="IMG_3367.png"/>
          <p:cNvPicPr>
            <a:picLocks noChangeAspect="1"/>
          </p:cNvPicPr>
          <p:nvPr/>
        </p:nvPicPr>
        <p:blipFill>
          <a:blip r:embed="rId2">
            <a:alphaModFix amt="4566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TextBox 1"/>
          <p:cNvSpPr txBox="1"/>
          <p:nvPr/>
        </p:nvSpPr>
        <p:spPr>
          <a:xfrm>
            <a:off x="881625" y="1729740"/>
            <a:ext cx="10428750" cy="3809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ERBC – Every Friday, @ 0830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	Texan Kitchen 415 N Main, Euless, TX 76039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H‑E‑B Joint Radio Club Breakfast, every 3rd Saturday, Egg Haven Cafe, 760 Airport Fwy, Suite 100, Hurst, RSVP by midnight Thursday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Club Social – Monday, January 15, 1800 – 1900 		54th Street 2201 TX-121. 						Euless, TX 76039</a:t>
            </a:r>
          </a:p>
        </p:txBody>
      </p:sp>
      <p:sp>
        <p:nvSpPr>
          <p:cNvPr id="122" name="TextBox 1"/>
          <p:cNvSpPr txBox="1"/>
          <p:nvPr/>
        </p:nvSpPr>
        <p:spPr>
          <a:xfrm>
            <a:off x="1773883" y="759205"/>
            <a:ext cx="8644234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Euless ARC Gatherings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1_Office Theme">
      <a:dk1>
        <a:srgbClr val="203864"/>
      </a:dk1>
      <a:lt1>
        <a:srgbClr val="203864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000" u="none" kumimoji="0" normalizeH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000" u="none" kumimoji="0" normalizeH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000" u="none" kumimoji="0" normalizeH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000" u="none" kumimoji="0" normalizeH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