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20386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rgbClr val="20386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rgbClr val="20386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20386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A"/>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203864"/>
      </a:tcTxStyle>
      <a:tcStyle>
        <a:tcBdr>
          <a:left>
            <a:ln w="12700" cap="flat">
              <a:noFill/>
              <a:miter lim="400000"/>
            </a:ln>
          </a:left>
          <a:right>
            <a:ln w="12700" cap="flat">
              <a:noFill/>
              <a:miter lim="400000"/>
            </a:ln>
          </a:right>
          <a:top>
            <a:ln w="50800" cap="flat">
              <a:solidFill>
                <a:srgbClr val="203864"/>
              </a:solidFill>
              <a:prstDash val="solid"/>
              <a:round/>
            </a:ln>
          </a:top>
          <a:bottom>
            <a:ln w="25400" cap="flat">
              <a:solidFill>
                <a:srgbClr val="20386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203864"/>
              </a:solidFill>
              <a:prstDash val="solid"/>
              <a:round/>
            </a:ln>
          </a:top>
          <a:bottom>
            <a:ln w="25400" cap="flat">
              <a:solidFill>
                <a:srgbClr val="20386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20386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D2"/>
          </a:solidFill>
        </a:fill>
      </a:tcStyle>
    </a:wholeTbl>
    <a:band2H>
      <a:tcTxStyle b="def" i="def"/>
      <a:tcStyle>
        <a:tcBdr/>
        <a:fill>
          <a:solidFill>
            <a:srgbClr val="E7E7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03864"/>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03864"/>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038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FFFFFF"/>
                </a:solidFill>
              </a:defRPr>
            </a:lvl1pPr>
            <a:lvl2pPr marL="0" indent="0">
              <a:buSzTx/>
              <a:buFontTx/>
              <a:buNone/>
              <a:defRPr sz="2400">
                <a:solidFill>
                  <a:srgbClr val="FFFFFF"/>
                </a:solidFill>
              </a:defRPr>
            </a:lvl2pPr>
            <a:lvl3pPr marL="0" indent="0">
              <a:buSzTx/>
              <a:buFontTx/>
              <a:buNone/>
              <a:defRPr sz="2400">
                <a:solidFill>
                  <a:srgbClr val="FFFFFF"/>
                </a:solidFill>
              </a:defRPr>
            </a:lvl3pPr>
            <a:lvl4pPr marL="0" indent="0">
              <a:buSzTx/>
              <a:buFontTx/>
              <a:buNone/>
              <a:defRPr sz="2400">
                <a:solidFill>
                  <a:srgbClr val="FFFFFF"/>
                </a:solidFill>
              </a:defRPr>
            </a:lvl4pPr>
            <a:lvl5pPr marL="0" indent="0">
              <a:buSzTx/>
              <a:buFontTx/>
              <a:buNone/>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203864"/>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8" y="6414761"/>
            <a:ext cx="258623" cy="248303"/>
          </a:xfrm>
          <a:prstGeom prst="rect">
            <a:avLst/>
          </a:prstGeom>
          <a:ln w="12700">
            <a:miter lim="400000"/>
          </a:ln>
        </p:spPr>
        <p:txBody>
          <a:bodyPr wrap="none" lIns="45718" tIns="45718" rIns="45718" bIns="45718" anchor="ctr">
            <a:spAutoFit/>
          </a:bodyPr>
          <a:lstStyle>
            <a:lvl1pPr algn="r">
              <a:defRPr b="0" sz="12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6.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IMG_3367.png" descr="IMG_3367.png"/>
          <p:cNvPicPr>
            <a:picLocks noChangeAspect="1"/>
          </p:cNvPicPr>
          <p:nvPr/>
        </p:nvPicPr>
        <p:blipFill>
          <a:blip r:embed="rId2">
            <a:extLst/>
          </a:blip>
          <a:stretch>
            <a:fillRect/>
          </a:stretch>
        </p:blipFill>
        <p:spPr>
          <a:xfrm>
            <a:off x="2834203" y="167204"/>
            <a:ext cx="6523593" cy="652359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IMG_3367.png" descr="IMG_3367.png"/>
          <p:cNvPicPr>
            <a:picLocks noChangeAspect="1"/>
          </p:cNvPicPr>
          <p:nvPr/>
        </p:nvPicPr>
        <p:blipFill>
          <a:blip r:embed="rId2">
            <a:alphaModFix amt="4566"/>
            <a:extLst/>
          </a:blip>
          <a:stretch>
            <a:fillRect/>
          </a:stretch>
        </p:blipFill>
        <p:spPr>
          <a:xfrm>
            <a:off x="2834203" y="167204"/>
            <a:ext cx="6523593" cy="6523592"/>
          </a:xfrm>
          <a:prstGeom prst="rect">
            <a:avLst/>
          </a:prstGeom>
          <a:ln w="12700">
            <a:miter lim="400000"/>
          </a:ln>
        </p:spPr>
      </p:pic>
      <p:sp>
        <p:nvSpPr>
          <p:cNvPr id="126" name="TextBox 1"/>
          <p:cNvSpPr txBox="1"/>
          <p:nvPr/>
        </p:nvSpPr>
        <p:spPr>
          <a:xfrm>
            <a:off x="1594290" y="2204721"/>
            <a:ext cx="9892039" cy="24485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00789" indent="-300789">
              <a:lnSpc>
                <a:spcPct val="90000"/>
              </a:lnSpc>
              <a:spcBef>
                <a:spcPts val="1000"/>
              </a:spcBef>
              <a:buSzPct val="100000"/>
              <a:buChar char="•"/>
              <a:defRPr sz="3000">
                <a:solidFill>
                  <a:srgbClr val="FFFFFF"/>
                </a:solidFill>
                <a:latin typeface="+mj-lt"/>
                <a:ea typeface="+mj-ea"/>
                <a:cs typeface="+mj-cs"/>
                <a:sym typeface="Helvetica"/>
              </a:defRPr>
            </a:pPr>
            <a:r>
              <a:t>ERBC – Every Friday, @ 0830</a:t>
            </a:r>
          </a:p>
          <a:p>
            <a:pPr>
              <a:lnSpc>
                <a:spcPct val="90000"/>
              </a:lnSpc>
              <a:spcBef>
                <a:spcPts val="1000"/>
              </a:spcBef>
              <a:defRPr sz="3000">
                <a:solidFill>
                  <a:srgbClr val="FFFFFF"/>
                </a:solidFill>
                <a:latin typeface="+mj-lt"/>
                <a:ea typeface="+mj-ea"/>
                <a:cs typeface="+mj-cs"/>
                <a:sym typeface="Helvetica"/>
              </a:defRPr>
            </a:pPr>
            <a:r>
              <a:t>	Texan Kitchen 415 N Main, Euless, TX 76039</a:t>
            </a:r>
          </a:p>
          <a:p>
            <a:pPr marL="300789" indent="-300789">
              <a:lnSpc>
                <a:spcPct val="90000"/>
              </a:lnSpc>
              <a:spcBef>
                <a:spcPts val="1000"/>
              </a:spcBef>
              <a:buSzPct val="100000"/>
              <a:buChar char="•"/>
              <a:defRPr sz="3000">
                <a:solidFill>
                  <a:srgbClr val="FFFFFF"/>
                </a:solidFill>
                <a:latin typeface="+mj-lt"/>
                <a:ea typeface="+mj-ea"/>
                <a:cs typeface="+mj-cs"/>
                <a:sym typeface="Helvetica"/>
              </a:defRPr>
            </a:pPr>
            <a:r>
              <a:t>Club Social – Monday, October 16, 1800 – 1900 		Chili’s 2810 State Highway 121 Frontage Rd. 					Grapevine, TX 76051</a:t>
            </a:r>
          </a:p>
        </p:txBody>
      </p:sp>
      <p:sp>
        <p:nvSpPr>
          <p:cNvPr id="127" name="TextBox 1"/>
          <p:cNvSpPr txBox="1"/>
          <p:nvPr/>
        </p:nvSpPr>
        <p:spPr>
          <a:xfrm>
            <a:off x="1773883" y="759205"/>
            <a:ext cx="8644234"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Euless ARC Gatherings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30" name="Public Safety Open House – Oct 7, 2023, 1000  – 0200…"/>
          <p:cNvSpPr txBox="1"/>
          <p:nvPr/>
        </p:nvSpPr>
        <p:spPr>
          <a:xfrm>
            <a:off x="949622" y="1945893"/>
            <a:ext cx="10292756" cy="296621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00789" indent="-300789">
              <a:lnSpc>
                <a:spcPct val="90000"/>
              </a:lnSpc>
              <a:spcBef>
                <a:spcPts val="1000"/>
              </a:spcBef>
              <a:buSzPct val="60000"/>
              <a:buBlip>
                <a:blip r:embed="rId3"/>
              </a:buBlip>
              <a:defRPr b="0" sz="3000">
                <a:solidFill>
                  <a:srgbClr val="FFFFFF"/>
                </a:solidFill>
                <a:latin typeface="+mn-lt"/>
                <a:ea typeface="+mn-ea"/>
                <a:cs typeface="+mn-cs"/>
                <a:sym typeface="Calibri"/>
              </a:defRPr>
            </a:pPr>
            <a:r>
              <a:t>Euless Senior Center “Junk in the Trunk” Traffic Safety –  October 14, 0700 – 0130</a:t>
            </a:r>
          </a:p>
          <a:p>
            <a:pPr marL="300789" indent="-300789">
              <a:lnSpc>
                <a:spcPct val="90000"/>
              </a:lnSpc>
              <a:spcBef>
                <a:spcPts val="1000"/>
              </a:spcBef>
              <a:buSzPct val="60000"/>
              <a:buBlip>
                <a:blip r:embed="rId3"/>
              </a:buBlip>
              <a:defRPr b="0" sz="3000">
                <a:solidFill>
                  <a:srgbClr val="FFFFFF"/>
                </a:solidFill>
                <a:latin typeface="+mn-lt"/>
                <a:ea typeface="+mn-ea"/>
                <a:cs typeface="+mn-cs"/>
                <a:sym typeface="Calibri"/>
              </a:defRPr>
            </a:pPr>
            <a:r>
              <a:t>CERT Team Radio Operations Training – Saturday, October 21, 0900 – 1200</a:t>
            </a:r>
          </a:p>
          <a:p>
            <a:pPr marL="300789" indent="-300789">
              <a:lnSpc>
                <a:spcPct val="90000"/>
              </a:lnSpc>
              <a:spcBef>
                <a:spcPts val="1000"/>
              </a:spcBef>
              <a:buSzPct val="60000"/>
              <a:buBlip>
                <a:blip r:embed="rId3"/>
              </a:buBlip>
              <a:defRPr b="0" sz="3000">
                <a:solidFill>
                  <a:srgbClr val="FFFFFF"/>
                </a:solidFill>
                <a:latin typeface="+mn-lt"/>
                <a:ea typeface="+mn-ea"/>
                <a:cs typeface="+mn-cs"/>
                <a:sym typeface="Calibri"/>
              </a:defRPr>
            </a:pPr>
            <a:r>
              <a:t>Halloween Trunk or Treat – Saturday, October 28, 1700 – 1900, Glade Parks, 2701 Rio Grande Blvd., Euless</a:t>
            </a:r>
          </a:p>
        </p:txBody>
      </p:sp>
      <p:sp>
        <p:nvSpPr>
          <p:cNvPr id="131" name="TextBox 1"/>
          <p:cNvSpPr txBox="1"/>
          <p:nvPr/>
        </p:nvSpPr>
        <p:spPr>
          <a:xfrm>
            <a:off x="2379614" y="238880"/>
            <a:ext cx="7432772" cy="161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5000">
                <a:solidFill>
                  <a:srgbClr val="FFFFFF"/>
                </a:solidFill>
                <a:latin typeface="+mj-lt"/>
                <a:ea typeface="+mj-ea"/>
                <a:cs typeface="+mj-cs"/>
                <a:sym typeface="Helvetica"/>
              </a:defRPr>
            </a:pPr>
            <a:r>
              <a:t>Upcoming Events</a:t>
            </a:r>
          </a:p>
          <a:p>
            <a:pPr algn="ctr">
              <a:defRPr sz="5000">
                <a:solidFill>
                  <a:srgbClr val="FFFFFF"/>
                </a:solidFill>
                <a:latin typeface="+mj-lt"/>
                <a:ea typeface="+mj-ea"/>
                <a:cs typeface="+mj-cs"/>
                <a:sym typeface="Helvetica"/>
              </a:defRPr>
            </a:pPr>
            <a:r>
              <a:t>October</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34" name="Club Officer Elections, November 8…"/>
          <p:cNvSpPr txBox="1"/>
          <p:nvPr/>
        </p:nvSpPr>
        <p:spPr>
          <a:xfrm>
            <a:off x="1285531" y="2167966"/>
            <a:ext cx="9620938" cy="2522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08308" indent="-308308" defTabSz="749808">
              <a:lnSpc>
                <a:spcPct val="90000"/>
              </a:lnSpc>
              <a:spcBef>
                <a:spcPts val="800"/>
              </a:spcBef>
              <a:buSzPct val="100000"/>
              <a:buChar char="•"/>
              <a:defRPr b="0" sz="3000">
                <a:solidFill>
                  <a:srgbClr val="FFFFFF"/>
                </a:solidFill>
                <a:latin typeface="+mn-lt"/>
                <a:ea typeface="+mn-ea"/>
                <a:cs typeface="+mn-cs"/>
                <a:sym typeface="Calibri"/>
              </a:defRPr>
            </a:pPr>
            <a:r>
              <a:t>CRUD Day - November 4, 0800 - 1100, Volunteers Needed.</a:t>
            </a:r>
          </a:p>
          <a:p>
            <a:pPr marL="308308" indent="-308308" defTabSz="749808">
              <a:lnSpc>
                <a:spcPct val="90000"/>
              </a:lnSpc>
              <a:spcBef>
                <a:spcPts val="800"/>
              </a:spcBef>
              <a:buSzPct val="100000"/>
              <a:buChar char="•"/>
              <a:defRPr b="0" sz="3000">
                <a:solidFill>
                  <a:srgbClr val="FFFFFF"/>
                </a:solidFill>
                <a:latin typeface="+mn-lt"/>
                <a:ea typeface="+mn-ea"/>
                <a:cs typeface="+mn-cs"/>
                <a:sym typeface="Calibri"/>
              </a:defRPr>
            </a:pPr>
            <a:r>
              <a:t>Club Officer Elections, November 8</a:t>
            </a:r>
          </a:p>
          <a:p>
            <a:pPr marL="308308" indent="-308308" defTabSz="749808">
              <a:lnSpc>
                <a:spcPct val="90000"/>
              </a:lnSpc>
              <a:spcBef>
                <a:spcPts val="800"/>
              </a:spcBef>
              <a:buSzPct val="100000"/>
              <a:buChar char="•"/>
              <a:defRPr b="0" sz="3000">
                <a:solidFill>
                  <a:srgbClr val="FFFFFF"/>
                </a:solidFill>
                <a:latin typeface="+mn-lt"/>
                <a:ea typeface="+mn-ea"/>
                <a:cs typeface="+mn-cs"/>
                <a:sym typeface="Calibri"/>
              </a:defRPr>
            </a:pPr>
            <a:r>
              <a:t>State Park on the Air Cabin reservation time, November 18</a:t>
            </a:r>
          </a:p>
          <a:p>
            <a:pPr marL="308308" indent="-308308" defTabSz="749808">
              <a:lnSpc>
                <a:spcPct val="90000"/>
              </a:lnSpc>
              <a:spcBef>
                <a:spcPts val="800"/>
              </a:spcBef>
              <a:buSzPct val="100000"/>
              <a:buChar char="•"/>
              <a:defRPr b="0" sz="3000">
                <a:solidFill>
                  <a:srgbClr val="FFFFFF"/>
                </a:solidFill>
                <a:latin typeface="+mn-lt"/>
                <a:ea typeface="+mn-ea"/>
                <a:cs typeface="+mn-cs"/>
                <a:sym typeface="Calibri"/>
              </a:defRPr>
            </a:pPr>
            <a:r>
              <a:t>CERT Team Meeting - November 18 0900</a:t>
            </a:r>
          </a:p>
        </p:txBody>
      </p:sp>
      <p:sp>
        <p:nvSpPr>
          <p:cNvPr id="135" name="TextBox 1"/>
          <p:cNvSpPr txBox="1"/>
          <p:nvPr/>
        </p:nvSpPr>
        <p:spPr>
          <a:xfrm>
            <a:off x="2379614" y="340894"/>
            <a:ext cx="7432772" cy="161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5000">
                <a:solidFill>
                  <a:srgbClr val="FFFFFF"/>
                </a:solidFill>
                <a:latin typeface="+mj-lt"/>
                <a:ea typeface="+mj-ea"/>
                <a:cs typeface="+mj-cs"/>
                <a:sym typeface="Helvetica"/>
              </a:defRPr>
            </a:pPr>
            <a:r>
              <a:t>Upcoming Events</a:t>
            </a:r>
          </a:p>
          <a:p>
            <a:pPr algn="ctr">
              <a:defRPr sz="5000">
                <a:solidFill>
                  <a:srgbClr val="FFFFFF"/>
                </a:solidFill>
                <a:latin typeface="+mj-lt"/>
                <a:ea typeface="+mj-ea"/>
                <a:cs typeface="+mj-cs"/>
                <a:sym typeface="Helvetica"/>
              </a:defRPr>
            </a:pPr>
            <a:r>
              <a:t>November</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38" name="TextBox 6"/>
          <p:cNvSpPr txBox="1"/>
          <p:nvPr/>
        </p:nvSpPr>
        <p:spPr>
          <a:xfrm>
            <a:off x="2724922" y="51708"/>
            <a:ext cx="6742156"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August Hours</a:t>
            </a:r>
          </a:p>
        </p:txBody>
      </p:sp>
      <p:pic>
        <p:nvPicPr>
          <p:cNvPr id="139" name="image.png" descr="image.png"/>
          <p:cNvPicPr>
            <a:picLocks noChangeAspect="1"/>
          </p:cNvPicPr>
          <p:nvPr/>
        </p:nvPicPr>
        <p:blipFill>
          <a:blip r:embed="rId3">
            <a:extLst/>
          </a:blip>
          <a:stretch>
            <a:fillRect/>
          </a:stretch>
        </p:blipFill>
        <p:spPr>
          <a:xfrm>
            <a:off x="1608080" y="1650251"/>
            <a:ext cx="8975840" cy="355749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42" name="TextBox 6"/>
          <p:cNvSpPr txBox="1"/>
          <p:nvPr/>
        </p:nvSpPr>
        <p:spPr>
          <a:xfrm>
            <a:off x="2517252" y="95428"/>
            <a:ext cx="7157496"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Year To Date Hours</a:t>
            </a:r>
          </a:p>
        </p:txBody>
      </p:sp>
      <p:pic>
        <p:nvPicPr>
          <p:cNvPr id="143" name="image.png" descr="image.png"/>
          <p:cNvPicPr>
            <a:picLocks noChangeAspect="1"/>
          </p:cNvPicPr>
          <p:nvPr/>
        </p:nvPicPr>
        <p:blipFill>
          <a:blip r:embed="rId3">
            <a:extLst/>
          </a:blip>
          <a:stretch>
            <a:fillRect/>
          </a:stretch>
        </p:blipFill>
        <p:spPr>
          <a:xfrm>
            <a:off x="2920569" y="1069143"/>
            <a:ext cx="6350862" cy="471971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46" name="TextBox 6"/>
          <p:cNvSpPr txBox="1"/>
          <p:nvPr/>
        </p:nvSpPr>
        <p:spPr>
          <a:xfrm>
            <a:off x="1734474" y="34255"/>
            <a:ext cx="8723053"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Please log your hours.</a:t>
            </a:r>
          </a:p>
        </p:txBody>
      </p:sp>
      <p:pic>
        <p:nvPicPr>
          <p:cNvPr id="147" name="IMG_3521.jpeg" descr="IMG_3521.jpeg"/>
          <p:cNvPicPr>
            <a:picLocks noChangeAspect="1"/>
          </p:cNvPicPr>
          <p:nvPr/>
        </p:nvPicPr>
        <p:blipFill>
          <a:blip r:embed="rId3">
            <a:extLst/>
          </a:blip>
          <a:stretch>
            <a:fillRect/>
          </a:stretch>
        </p:blipFill>
        <p:spPr>
          <a:xfrm>
            <a:off x="2863850" y="1143000"/>
            <a:ext cx="6464300" cy="4572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50" name="TextBox 6"/>
          <p:cNvSpPr txBox="1"/>
          <p:nvPr/>
        </p:nvSpPr>
        <p:spPr>
          <a:xfrm>
            <a:off x="1734474" y="34255"/>
            <a:ext cx="8723053" cy="161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6000">
                <a:solidFill>
                  <a:srgbClr val="FFFFFF"/>
                </a:solidFill>
                <a:latin typeface="+mj-lt"/>
                <a:ea typeface="+mj-ea"/>
                <a:cs typeface="+mj-cs"/>
                <a:sym typeface="Helvetica"/>
              </a:defRPr>
            </a:pPr>
            <a:r>
              <a:t>Trunk or Treat</a:t>
            </a:r>
          </a:p>
          <a:p>
            <a:pPr algn="ctr">
              <a:defRPr>
                <a:solidFill>
                  <a:srgbClr val="FFFFFF"/>
                </a:solidFill>
                <a:latin typeface="+mj-lt"/>
                <a:ea typeface="+mj-ea"/>
                <a:cs typeface="+mj-cs"/>
                <a:sym typeface="Helvetica"/>
              </a:defRPr>
            </a:pPr>
            <a:r>
              <a:t>October 28, 1700 - 1900</a:t>
            </a:r>
          </a:p>
        </p:txBody>
      </p:sp>
      <p:pic>
        <p:nvPicPr>
          <p:cNvPr id="151" name="IMG_3569.jpeg" descr="IMG_3569.jpeg"/>
          <p:cNvPicPr>
            <a:picLocks noChangeAspect="1"/>
          </p:cNvPicPr>
          <p:nvPr/>
        </p:nvPicPr>
        <p:blipFill>
          <a:blip r:embed="rId3">
            <a:extLst/>
          </a:blip>
          <a:stretch>
            <a:fillRect/>
          </a:stretch>
        </p:blipFill>
        <p:spPr>
          <a:xfrm>
            <a:off x="2977305" y="1676786"/>
            <a:ext cx="6237390" cy="3504428"/>
          </a:xfrm>
          <a:prstGeom prst="rect">
            <a:avLst/>
          </a:prstGeom>
          <a:ln w="12700">
            <a:miter lim="400000"/>
          </a:ln>
        </p:spPr>
      </p:pic>
      <p:sp>
        <p:nvSpPr>
          <p:cNvPr id="152" name="TextBox 6"/>
          <p:cNvSpPr txBox="1"/>
          <p:nvPr/>
        </p:nvSpPr>
        <p:spPr>
          <a:xfrm>
            <a:off x="2943385" y="5535594"/>
            <a:ext cx="8723052" cy="13228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numCol="2" spcCol="436152"/>
          <a:lstStyle/>
          <a:p>
            <a:pPr>
              <a:lnSpc>
                <a:spcPct val="90000"/>
              </a:lnSpc>
              <a:spcBef>
                <a:spcPts val="1000"/>
              </a:spcBef>
              <a:defRPr b="0" sz="2400">
                <a:solidFill>
                  <a:srgbClr val="FFFFFF"/>
                </a:solidFill>
                <a:latin typeface="+mn-lt"/>
                <a:ea typeface="+mn-ea"/>
                <a:cs typeface="+mn-cs"/>
                <a:sym typeface="Calibri"/>
              </a:defRPr>
            </a:pPr>
            <a:r>
              <a:t>Supplies: 300 gift bags</a:t>
            </a:r>
          </a:p>
          <a:p>
            <a:pPr>
              <a:lnSpc>
                <a:spcPct val="90000"/>
              </a:lnSpc>
              <a:spcBef>
                <a:spcPts val="1000"/>
              </a:spcBef>
              <a:defRPr b="0" sz="2400">
                <a:solidFill>
                  <a:srgbClr val="FFFFFF"/>
                </a:solidFill>
                <a:latin typeface="+mn-lt"/>
                <a:ea typeface="+mn-ea"/>
                <a:cs typeface="+mn-cs"/>
                <a:sym typeface="Calibri"/>
              </a:defRPr>
            </a:pPr>
            <a:r>
              <a:t>Flash lights: $65.00</a:t>
            </a:r>
          </a:p>
          <a:p>
            <a:pPr>
              <a:lnSpc>
                <a:spcPct val="90000"/>
              </a:lnSpc>
              <a:spcBef>
                <a:spcPts val="1000"/>
              </a:spcBef>
              <a:defRPr b="0" sz="2400">
                <a:solidFill>
                  <a:srgbClr val="FFFFFF"/>
                </a:solidFill>
                <a:latin typeface="+mn-lt"/>
                <a:ea typeface="+mn-ea"/>
                <a:cs typeface="+mn-cs"/>
                <a:sym typeface="Calibri"/>
              </a:defRPr>
            </a:pPr>
            <a:r>
              <a:t>Band-aids: $25.00</a:t>
            </a:r>
          </a:p>
          <a:p>
            <a:pPr>
              <a:lnSpc>
                <a:spcPct val="90000"/>
              </a:lnSpc>
              <a:spcBef>
                <a:spcPts val="1000"/>
              </a:spcBef>
              <a:defRPr b="0" sz="2400">
                <a:solidFill>
                  <a:srgbClr val="FFFFFF"/>
                </a:solidFill>
                <a:latin typeface="+mn-lt"/>
                <a:ea typeface="+mn-ea"/>
                <a:cs typeface="+mn-cs"/>
                <a:sym typeface="Calibri"/>
              </a:defRPr>
            </a:pPr>
            <a:r>
              <a:t>Life Savers: $25.00</a:t>
            </a:r>
          </a:p>
          <a:p>
            <a:pPr>
              <a:lnSpc>
                <a:spcPct val="90000"/>
              </a:lnSpc>
              <a:spcBef>
                <a:spcPts val="1000"/>
              </a:spcBef>
              <a:defRPr b="0" sz="2400">
                <a:solidFill>
                  <a:srgbClr val="FFFFFF"/>
                </a:solidFill>
                <a:latin typeface="+mn-lt"/>
                <a:ea typeface="+mn-ea"/>
                <a:cs typeface="+mn-cs"/>
                <a:sym typeface="Calibri"/>
              </a:defRPr>
            </a:pPr>
            <a:r>
              <a:t>Baggies: $25.00</a:t>
            </a:r>
          </a:p>
          <a:p>
            <a:pPr>
              <a:lnSpc>
                <a:spcPct val="90000"/>
              </a:lnSpc>
              <a:spcBef>
                <a:spcPts val="1000"/>
              </a:spcBef>
              <a:defRPr b="0" sz="2400">
                <a:solidFill>
                  <a:srgbClr val="FFFFFF"/>
                </a:solidFill>
                <a:latin typeface="+mn-lt"/>
                <a:ea typeface="+mn-ea"/>
                <a:cs typeface="+mn-cs"/>
                <a:sym typeface="Calibri"/>
              </a:defRPr>
            </a:pPr>
            <a:r>
              <a:t>Total: $140.00</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IMG_3367.png" descr="IMG_3367.png"/>
          <p:cNvPicPr>
            <a:picLocks noChangeAspect="1"/>
          </p:cNvPicPr>
          <p:nvPr/>
        </p:nvPicPr>
        <p:blipFill>
          <a:blip r:embed="rId2">
            <a:alphaModFix amt="5251"/>
            <a:extLst/>
          </a:blip>
          <a:stretch>
            <a:fillRect/>
          </a:stretch>
        </p:blipFill>
        <p:spPr>
          <a:xfrm>
            <a:off x="2834203" y="167204"/>
            <a:ext cx="6523593" cy="6523592"/>
          </a:xfrm>
          <a:prstGeom prst="rect">
            <a:avLst/>
          </a:prstGeom>
          <a:ln w="12700">
            <a:miter lim="400000"/>
          </a:ln>
        </p:spPr>
      </p:pic>
      <p:sp>
        <p:nvSpPr>
          <p:cNvPr id="155" name="TextBox 6"/>
          <p:cNvSpPr txBox="1"/>
          <p:nvPr/>
        </p:nvSpPr>
        <p:spPr>
          <a:xfrm>
            <a:off x="358785" y="45970"/>
            <a:ext cx="11474430"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Texas State Parks On The Air</a:t>
            </a:r>
          </a:p>
        </p:txBody>
      </p:sp>
      <p:sp>
        <p:nvSpPr>
          <p:cNvPr id="156" name="Fort Richardson State Park, April 20 &amp; 21, 2024, Reserve by November 18th"/>
          <p:cNvSpPr txBox="1"/>
          <p:nvPr>
            <p:ph type="body" sz="quarter" idx="4294967295"/>
          </p:nvPr>
        </p:nvSpPr>
        <p:spPr>
          <a:xfrm>
            <a:off x="263551" y="943487"/>
            <a:ext cx="11664898" cy="473085"/>
          </a:xfrm>
          <a:prstGeom prst="rect">
            <a:avLst/>
          </a:prstGeom>
        </p:spPr>
        <p:txBody>
          <a:bodyPr/>
          <a:lstStyle>
            <a:lvl1pPr marL="0" indent="0" algn="ctr" defTabSz="886967">
              <a:spcBef>
                <a:spcPts val="900"/>
              </a:spcBef>
              <a:buSzTx/>
              <a:buNone/>
              <a:defRPr b="1" sz="2900">
                <a:solidFill>
                  <a:srgbClr val="FFFFFF"/>
                </a:solidFill>
              </a:defRPr>
            </a:lvl1pPr>
          </a:lstStyle>
          <a:p>
            <a:pPr/>
            <a:r>
              <a:t>Fort Richardson State Park, April 20 &amp; 21, 2024, Reserve by November 18th</a:t>
            </a:r>
          </a:p>
        </p:txBody>
      </p:sp>
      <p:pic>
        <p:nvPicPr>
          <p:cNvPr id="157" name="IMG_3514.jpeg" descr="IMG_3514.jpeg"/>
          <p:cNvPicPr>
            <a:picLocks noChangeAspect="1"/>
          </p:cNvPicPr>
          <p:nvPr/>
        </p:nvPicPr>
        <p:blipFill>
          <a:blip r:embed="rId3">
            <a:extLst/>
          </a:blip>
          <a:srcRect l="0" t="4905" r="0" b="0"/>
          <a:stretch>
            <a:fillRect/>
          </a:stretch>
        </p:blipFill>
        <p:spPr>
          <a:xfrm>
            <a:off x="412782" y="1530680"/>
            <a:ext cx="3704599" cy="3522879"/>
          </a:xfrm>
          <a:prstGeom prst="rect">
            <a:avLst/>
          </a:prstGeom>
          <a:ln w="12700">
            <a:miter lim="400000"/>
          </a:ln>
        </p:spPr>
      </p:pic>
      <p:sp>
        <p:nvSpPr>
          <p:cNvPr id="158" name="Cabin (w/full hookups outside) $45/night + Entrance…"/>
          <p:cNvSpPr txBox="1"/>
          <p:nvPr>
            <p:ph type="title" idx="4294967295"/>
          </p:nvPr>
        </p:nvSpPr>
        <p:spPr>
          <a:xfrm>
            <a:off x="4270657" y="1268244"/>
            <a:ext cx="7831178" cy="4193664"/>
          </a:xfrm>
          <a:prstGeom prst="rect">
            <a:avLst/>
          </a:prstGeom>
        </p:spPr>
        <p:txBody>
          <a:bodyPr/>
          <a:lstStyle/>
          <a:p>
            <a:pPr>
              <a:spcBef>
                <a:spcPts val="1000"/>
              </a:spcBef>
              <a:defRPr sz="2700">
                <a:solidFill>
                  <a:srgbClr val="FFFFFF"/>
                </a:solidFill>
                <a:latin typeface="+mn-lt"/>
                <a:ea typeface="+mn-ea"/>
                <a:cs typeface="+mn-cs"/>
                <a:sym typeface="Calibri"/>
              </a:defRPr>
            </a:pPr>
            <a:r>
              <a:t>Cabin (w/full hookups outside) $45/night + Entrance</a:t>
            </a:r>
          </a:p>
          <a:p>
            <a:pPr marL="535781" indent="-396081">
              <a:spcBef>
                <a:spcPts val="1000"/>
              </a:spcBef>
              <a:defRPr sz="2700">
                <a:solidFill>
                  <a:srgbClr val="FFFFFF"/>
                </a:solidFill>
                <a:latin typeface="+mn-lt"/>
                <a:ea typeface="+mn-ea"/>
                <a:cs typeface="+mn-cs"/>
                <a:sym typeface="Calibri"/>
              </a:defRPr>
            </a:pPr>
            <a:r>
              <a:t>Number of Sites: 11 People per Site: 8</a:t>
            </a:r>
          </a:p>
          <a:p>
            <a:pPr>
              <a:spcBef>
                <a:spcPts val="1000"/>
              </a:spcBef>
              <a:defRPr sz="2700">
                <a:solidFill>
                  <a:srgbClr val="FFFFFF"/>
                </a:solidFill>
                <a:latin typeface="+mn-lt"/>
                <a:ea typeface="+mn-ea"/>
                <a:cs typeface="+mn-cs"/>
                <a:sym typeface="Calibri"/>
              </a:defRPr>
            </a:pPr>
            <a:r>
              <a:t>Cabins 1 - 11 do not have a bathroom; they do have full hookups for RVs. A 6 percent state tax and 7 percent local occupancy tax are charged on these cabins. They have heating and air-conditioning, as well as bunk beds to sleep five. Linens and pillows are not provided. Pets are not allowed inside the cabin, but are allowed in the area. Tents or RVs are allowed outside.</a:t>
            </a:r>
          </a:p>
        </p:txBody>
      </p:sp>
      <p:sp>
        <p:nvSpPr>
          <p:cNvPr id="159" name="Picnic table  Outdoor grill  Fire ring  Water hookup…"/>
          <p:cNvSpPr txBox="1"/>
          <p:nvPr>
            <p:ph type="sldNum" sz="quarter" idx="4294967295"/>
          </p:nvPr>
        </p:nvSpPr>
        <p:spPr>
          <a:xfrm>
            <a:off x="792315" y="5776779"/>
            <a:ext cx="425980" cy="415065"/>
          </a:xfrm>
          <a:prstGeom prst="rect">
            <a:avLst/>
          </a:prstGeom>
          <a:extLst>
            <a:ext uri="{C572A759-6A51-4108-AA02-DFA0A04FC94B}">
              <ma14:wrappingTextBoxFlag xmlns:ma14="http://schemas.microsoft.com/office/mac/drawingml/2011/main" val="1"/>
            </a:ext>
          </a:extLst>
        </p:spPr>
        <p:txBody>
          <a:bodyPr/>
          <a:lstStyle>
            <a:lvl1pPr algn="l">
              <a:lnSpc>
                <a:spcPct val="90000"/>
              </a:lnSpc>
              <a:spcBef>
                <a:spcPts val="1000"/>
              </a:spcBef>
              <a:defRPr sz="25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IMG_3367.png" descr="IMG_3367.png"/>
          <p:cNvPicPr>
            <a:picLocks noChangeAspect="1"/>
          </p:cNvPicPr>
          <p:nvPr/>
        </p:nvPicPr>
        <p:blipFill>
          <a:blip r:embed="rId2">
            <a:alphaModFix amt="10045"/>
            <a:extLst/>
          </a:blip>
          <a:stretch>
            <a:fillRect/>
          </a:stretch>
        </p:blipFill>
        <p:spPr>
          <a:xfrm>
            <a:off x="2834203" y="167204"/>
            <a:ext cx="6523593" cy="6523592"/>
          </a:xfrm>
          <a:prstGeom prst="rect">
            <a:avLst/>
          </a:prstGeom>
          <a:ln w="12700">
            <a:miter lim="400000"/>
          </a:ln>
        </p:spPr>
      </p:pic>
      <p:sp>
        <p:nvSpPr>
          <p:cNvPr id="162" name="TextBox 9"/>
          <p:cNvSpPr txBox="1"/>
          <p:nvPr/>
        </p:nvSpPr>
        <p:spPr>
          <a:xfrm>
            <a:off x="4767493" y="1011825"/>
            <a:ext cx="2657013" cy="85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5000">
                <a:solidFill>
                  <a:srgbClr val="FFFFFF"/>
                </a:solidFill>
                <a:latin typeface="+mj-lt"/>
                <a:ea typeface="+mj-ea"/>
                <a:cs typeface="+mj-cs"/>
                <a:sym typeface="Helvetica"/>
              </a:defRPr>
            </a:lvl1pPr>
          </a:lstStyle>
          <a:p>
            <a:pPr/>
            <a:r>
              <a:t>Erik</a:t>
            </a:r>
          </a:p>
        </p:txBody>
      </p:sp>
      <p:sp>
        <p:nvSpPr>
          <p:cNvPr id="163" name="TextBox 10"/>
          <p:cNvSpPr txBox="1"/>
          <p:nvPr/>
        </p:nvSpPr>
        <p:spPr>
          <a:xfrm>
            <a:off x="4475986" y="4794148"/>
            <a:ext cx="3240029" cy="85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5000">
                <a:solidFill>
                  <a:srgbClr val="FFFFFF"/>
                </a:solidFill>
                <a:latin typeface="+mj-lt"/>
                <a:ea typeface="+mj-ea"/>
                <a:cs typeface="+mj-cs"/>
                <a:sym typeface="Helvetica"/>
              </a:defRPr>
            </a:lvl1pPr>
          </a:lstStyle>
          <a:p>
            <a:pPr/>
            <a:r>
              <a:t>Members</a:t>
            </a:r>
          </a:p>
        </p:txBody>
      </p:sp>
      <p:pic>
        <p:nvPicPr>
          <p:cNvPr id="164" name="IMG_3353.jpeg" descr="IMG_3353.jpeg"/>
          <p:cNvPicPr>
            <a:picLocks noChangeAspect="1"/>
          </p:cNvPicPr>
          <p:nvPr/>
        </p:nvPicPr>
        <p:blipFill>
          <a:blip r:embed="rId3">
            <a:extLst/>
          </a:blip>
          <a:stretch>
            <a:fillRect/>
          </a:stretch>
        </p:blipFill>
        <p:spPr>
          <a:xfrm>
            <a:off x="8669501" y="4781539"/>
            <a:ext cx="3382841" cy="1902849"/>
          </a:xfrm>
          <a:prstGeom prst="rect">
            <a:avLst/>
          </a:prstGeom>
          <a:ln w="12700">
            <a:miter lim="400000"/>
          </a:ln>
        </p:spPr>
      </p:pic>
      <p:sp>
        <p:nvSpPr>
          <p:cNvPr id="165" name="Greg"/>
          <p:cNvSpPr txBox="1"/>
          <p:nvPr/>
        </p:nvSpPr>
        <p:spPr>
          <a:xfrm>
            <a:off x="5302889" y="2272600"/>
            <a:ext cx="1586219" cy="8534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5000">
                <a:solidFill>
                  <a:srgbClr val="FFFFFF"/>
                </a:solidFill>
                <a:latin typeface="+mj-lt"/>
                <a:ea typeface="+mj-ea"/>
                <a:cs typeface="+mj-cs"/>
                <a:sym typeface="Helvetica"/>
              </a:defRPr>
            </a:lvl1pPr>
          </a:lstStyle>
          <a:p>
            <a:pPr/>
            <a:r>
              <a:t>Greg</a:t>
            </a:r>
          </a:p>
        </p:txBody>
      </p:sp>
      <p:sp>
        <p:nvSpPr>
          <p:cNvPr id="166" name="Chris"/>
          <p:cNvSpPr txBox="1"/>
          <p:nvPr/>
        </p:nvSpPr>
        <p:spPr>
          <a:xfrm>
            <a:off x="5163025" y="3533374"/>
            <a:ext cx="1865951" cy="85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5000">
                <a:solidFill>
                  <a:srgbClr val="FFFFFF"/>
                </a:solidFill>
                <a:latin typeface="+mj-lt"/>
                <a:ea typeface="+mj-ea"/>
                <a:cs typeface="+mj-cs"/>
                <a:sym typeface="Helvetica"/>
              </a:defRPr>
            </a:lvl1pPr>
          </a:lstStyle>
          <a:p>
            <a:pPr/>
            <a:r>
              <a:t>Chris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3"/>
      <p:bldP build="whole" bldLvl="1" animBg="1" rev="0" advAuto="0" spid="165" grpId="1"/>
      <p:bldP build="whole" bldLvl="1" animBg="1" rev="0" advAuto="0" spid="166"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IMG_3367.png" descr="IMG_3367.png"/>
          <p:cNvPicPr>
            <a:picLocks noChangeAspect="1"/>
          </p:cNvPicPr>
          <p:nvPr/>
        </p:nvPicPr>
        <p:blipFill>
          <a:blip r:embed="rId2">
            <a:alphaModFix amt="10045"/>
            <a:extLst/>
          </a:blip>
          <a:stretch>
            <a:fillRect/>
          </a:stretch>
        </p:blipFill>
        <p:spPr>
          <a:xfrm>
            <a:off x="2834203" y="167204"/>
            <a:ext cx="6523593" cy="6523592"/>
          </a:xfrm>
          <a:prstGeom prst="rect">
            <a:avLst/>
          </a:prstGeom>
          <a:ln w="12700">
            <a:miter lim="400000"/>
          </a:ln>
        </p:spPr>
      </p:pic>
      <p:sp>
        <p:nvSpPr>
          <p:cNvPr id="169" name="TextBox 14"/>
          <p:cNvSpPr txBox="1"/>
          <p:nvPr/>
        </p:nvSpPr>
        <p:spPr>
          <a:xfrm>
            <a:off x="3094162" y="256931"/>
            <a:ext cx="6003676" cy="853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5000">
                <a:solidFill>
                  <a:srgbClr val="FFFFFF"/>
                </a:solidFill>
                <a:latin typeface="+mj-lt"/>
                <a:ea typeface="+mj-ea"/>
                <a:cs typeface="+mj-cs"/>
                <a:sym typeface="Helvetica"/>
              </a:defRPr>
            </a:lvl1pPr>
          </a:lstStyle>
          <a:p>
            <a:pPr/>
            <a:r>
              <a:t>Motion To Adjourn</a:t>
            </a:r>
          </a:p>
        </p:txBody>
      </p:sp>
      <p:pic>
        <p:nvPicPr>
          <p:cNvPr id="170" name="IMG_3572.jpeg" descr="IMG_3572.jpeg"/>
          <p:cNvPicPr>
            <a:picLocks noChangeAspect="1"/>
          </p:cNvPicPr>
          <p:nvPr/>
        </p:nvPicPr>
        <p:blipFill>
          <a:blip r:embed="rId3">
            <a:extLst/>
          </a:blip>
          <a:stretch>
            <a:fillRect/>
          </a:stretch>
        </p:blipFill>
        <p:spPr>
          <a:xfrm>
            <a:off x="2032000" y="1397000"/>
            <a:ext cx="8128000" cy="4064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IMG_3367.png" descr="IMG_3367.png"/>
          <p:cNvPicPr>
            <a:picLocks noChangeAspect="1"/>
          </p:cNvPicPr>
          <p:nvPr/>
        </p:nvPicPr>
        <p:blipFill>
          <a:blip r:embed="rId2">
            <a:alphaModFix amt="5479"/>
            <a:extLst/>
          </a:blip>
          <a:stretch>
            <a:fillRect/>
          </a:stretch>
        </p:blipFill>
        <p:spPr>
          <a:xfrm>
            <a:off x="2834203" y="167204"/>
            <a:ext cx="6523593" cy="6523592"/>
          </a:xfrm>
          <a:prstGeom prst="rect">
            <a:avLst/>
          </a:prstGeom>
          <a:ln w="12700">
            <a:miter lim="400000"/>
          </a:ln>
        </p:spPr>
      </p:pic>
      <p:sp>
        <p:nvSpPr>
          <p:cNvPr id="97" name="TextBox 6"/>
          <p:cNvSpPr txBox="1"/>
          <p:nvPr/>
        </p:nvSpPr>
        <p:spPr>
          <a:xfrm>
            <a:off x="2725703" y="2926080"/>
            <a:ext cx="6740594"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October 11, 2023</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IMG_3367.png" descr="IMG_3367.png"/>
          <p:cNvPicPr>
            <a:picLocks noChangeAspect="1"/>
          </p:cNvPicPr>
          <p:nvPr/>
        </p:nvPicPr>
        <p:blipFill>
          <a:blip r:embed="rId2">
            <a:alphaModFix amt="10273"/>
            <a:extLst/>
          </a:blip>
          <a:stretch>
            <a:fillRect/>
          </a:stretch>
        </p:blipFill>
        <p:spPr>
          <a:xfrm>
            <a:off x="2834203" y="167204"/>
            <a:ext cx="6523593" cy="6523592"/>
          </a:xfrm>
          <a:prstGeom prst="rect">
            <a:avLst/>
          </a:prstGeom>
          <a:ln w="12700">
            <a:miter lim="400000"/>
          </a:ln>
        </p:spPr>
      </p:pic>
      <p:sp>
        <p:nvSpPr>
          <p:cNvPr id="100" name="TextBox 1"/>
          <p:cNvSpPr txBox="1"/>
          <p:nvPr/>
        </p:nvSpPr>
        <p:spPr>
          <a:xfrm>
            <a:off x="3334337" y="2926079"/>
            <a:ext cx="5523326"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Introductions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2" name="IMG_3367.png" descr="IMG_3367.png"/>
          <p:cNvPicPr>
            <a:picLocks noChangeAspect="1"/>
          </p:cNvPicPr>
          <p:nvPr/>
        </p:nvPicPr>
        <p:blipFill>
          <a:blip r:embed="rId2">
            <a:alphaModFix amt="10273"/>
            <a:extLst/>
          </a:blip>
          <a:stretch>
            <a:fillRect/>
          </a:stretch>
        </p:blipFill>
        <p:spPr>
          <a:xfrm>
            <a:off x="2834203" y="167204"/>
            <a:ext cx="6523593" cy="6523592"/>
          </a:xfrm>
          <a:prstGeom prst="rect">
            <a:avLst/>
          </a:prstGeom>
          <a:ln w="12700">
            <a:miter lim="400000"/>
          </a:ln>
        </p:spPr>
      </p:pic>
      <p:sp>
        <p:nvSpPr>
          <p:cNvPr id="103" name="TextBox 1"/>
          <p:cNvSpPr txBox="1"/>
          <p:nvPr/>
        </p:nvSpPr>
        <p:spPr>
          <a:xfrm>
            <a:off x="2857063" y="2926079"/>
            <a:ext cx="6477874"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Member Updates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5" name="IMG_3367.png" descr="IMG_3367.png"/>
          <p:cNvPicPr>
            <a:picLocks noChangeAspect="1"/>
          </p:cNvPicPr>
          <p:nvPr/>
        </p:nvPicPr>
        <p:blipFill>
          <a:blip r:embed="rId2">
            <a:alphaModFix amt="10045"/>
            <a:extLst/>
          </a:blip>
          <a:stretch>
            <a:fillRect/>
          </a:stretch>
        </p:blipFill>
        <p:spPr>
          <a:xfrm>
            <a:off x="2834203" y="167204"/>
            <a:ext cx="6523593" cy="6523592"/>
          </a:xfrm>
          <a:prstGeom prst="rect">
            <a:avLst/>
          </a:prstGeom>
          <a:ln w="12700">
            <a:miter lim="400000"/>
          </a:ln>
        </p:spPr>
      </p:pic>
      <p:sp>
        <p:nvSpPr>
          <p:cNvPr id="106" name="TextBox 1"/>
          <p:cNvSpPr txBox="1"/>
          <p:nvPr/>
        </p:nvSpPr>
        <p:spPr>
          <a:xfrm>
            <a:off x="4490728" y="2926079"/>
            <a:ext cx="3210544"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Minutes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IMG_3367.png" descr="IMG_3367.png"/>
          <p:cNvPicPr>
            <a:picLocks noChangeAspect="1"/>
          </p:cNvPicPr>
          <p:nvPr/>
        </p:nvPicPr>
        <p:blipFill>
          <a:blip r:embed="rId2">
            <a:alphaModFix amt="9589"/>
            <a:extLst/>
          </a:blip>
          <a:stretch>
            <a:fillRect/>
          </a:stretch>
        </p:blipFill>
        <p:spPr>
          <a:xfrm>
            <a:off x="2834203" y="167204"/>
            <a:ext cx="6523593" cy="6523592"/>
          </a:xfrm>
          <a:prstGeom prst="rect">
            <a:avLst/>
          </a:prstGeom>
          <a:ln w="12700">
            <a:miter lim="400000"/>
          </a:ln>
        </p:spPr>
      </p:pic>
      <p:sp>
        <p:nvSpPr>
          <p:cNvPr id="109" name="TextBox 1"/>
          <p:cNvSpPr txBox="1"/>
          <p:nvPr/>
        </p:nvSpPr>
        <p:spPr>
          <a:xfrm>
            <a:off x="2379614" y="2926079"/>
            <a:ext cx="7432772"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Treasurer’s Report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IMG_3367.png" descr="IMG_3367.png"/>
          <p:cNvPicPr>
            <a:picLocks noChangeAspect="1"/>
          </p:cNvPicPr>
          <p:nvPr/>
        </p:nvPicPr>
        <p:blipFill>
          <a:blip r:embed="rId2">
            <a:alphaModFix amt="9589"/>
            <a:extLst/>
          </a:blip>
          <a:stretch>
            <a:fillRect/>
          </a:stretch>
        </p:blipFill>
        <p:spPr>
          <a:xfrm>
            <a:off x="2834203" y="167204"/>
            <a:ext cx="6523593" cy="6523592"/>
          </a:xfrm>
          <a:prstGeom prst="rect">
            <a:avLst/>
          </a:prstGeom>
          <a:ln w="12700">
            <a:miter lim="400000"/>
          </a:ln>
        </p:spPr>
      </p:pic>
      <p:sp>
        <p:nvSpPr>
          <p:cNvPr id="112" name="TextBox 1"/>
          <p:cNvSpPr txBox="1"/>
          <p:nvPr/>
        </p:nvSpPr>
        <p:spPr>
          <a:xfrm>
            <a:off x="3147609" y="2926079"/>
            <a:ext cx="5896782"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C.E.R.T Update</a:t>
            </a:r>
          </a:p>
        </p:txBody>
      </p:sp>
      <p:pic>
        <p:nvPicPr>
          <p:cNvPr id="113" name="IMG_3412.jpeg" descr="IMG_3412.jpeg"/>
          <p:cNvPicPr>
            <a:picLocks noChangeAspect="1"/>
          </p:cNvPicPr>
          <p:nvPr/>
        </p:nvPicPr>
        <p:blipFill>
          <a:blip r:embed="rId3">
            <a:alphaModFix amt="9817"/>
            <a:extLst/>
          </a:blip>
          <a:stretch>
            <a:fillRect/>
          </a:stretch>
        </p:blipFill>
        <p:spPr>
          <a:xfrm>
            <a:off x="1512245" y="796438"/>
            <a:ext cx="9167509" cy="526512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xit" nodeType="afterEffect" presetID="10" grpId="1" fill="hold">
                                  <p:stCondLst>
                                    <p:cond delay="0"/>
                                  </p:stCondLst>
                                  <p:iterate type="el" backwards="0">
                                    <p:tmAbs val="0"/>
                                  </p:iterate>
                                  <p:childTnLst>
                                    <p:animEffect filter="fade" transition="out">
                                      <p:cBhvr>
                                        <p:cTn id="6" dur="1500" fill="hold"/>
                                        <p:tgtEl>
                                          <p:spTgt spid="111"/>
                                        </p:tgtEl>
                                      </p:cBhvr>
                                    </p:animEffect>
                                    <p:set>
                                      <p:cBhvr>
                                        <p:cTn id="7" fill="hold">
                                          <p:stCondLst>
                                            <p:cond delay="1499"/>
                                          </p:stCondLst>
                                        </p:cTn>
                                        <p:tgtEl>
                                          <p:spTgt spid="111"/>
                                        </p:tgtEl>
                                        <p:attrNameLst>
                                          <p:attrName>style.visibility</p:attrName>
                                        </p:attrNameLst>
                                      </p:cBhvr>
                                      <p:to>
                                        <p:strVal val="hidden"/>
                                      </p:to>
                                    </p:set>
                                  </p:childTnLst>
                                </p:cTn>
                              </p:par>
                            </p:childTnLst>
                          </p:cTn>
                        </p:par>
                        <p:par>
                          <p:cTn id="8" fill="hold">
                            <p:stCondLst>
                              <p:cond delay="1500"/>
                            </p:stCondLst>
                            <p:childTnLst>
                              <p:par>
                                <p:cTn id="9" presetClass="entr" nodeType="afterEffect" presetID="10" grpId="2" fill="hold">
                                  <p:stCondLst>
                                    <p:cond delay="0"/>
                                  </p:stCondLst>
                                  <p:iterate type="el" backwards="0">
                                    <p:tmAbs val="0"/>
                                  </p:iterate>
                                  <p:childTnLst>
                                    <p:set>
                                      <p:cBhvr>
                                        <p:cTn id="10" fill="hold"/>
                                        <p:tgtEl>
                                          <p:spTgt spid="113"/>
                                        </p:tgtEl>
                                        <p:attrNameLst>
                                          <p:attrName>style.visibility</p:attrName>
                                        </p:attrNameLst>
                                      </p:cBhvr>
                                      <p:to>
                                        <p:strVal val="visible"/>
                                      </p:to>
                                    </p:set>
                                    <p:animEffect filter="fade" transition="in">
                                      <p:cBhvr>
                                        <p:cTn id="11" dur="3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 grpId="2"/>
      <p:bldP build="whole" bldLvl="1" animBg="1" rev="0" advAuto="0" spid="111"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IMG_3412.jpeg" descr="IMG_3412.jpeg"/>
          <p:cNvPicPr>
            <a:picLocks noChangeAspect="1"/>
          </p:cNvPicPr>
          <p:nvPr/>
        </p:nvPicPr>
        <p:blipFill>
          <a:blip r:embed="rId2">
            <a:alphaModFix amt="9817"/>
            <a:extLst/>
          </a:blip>
          <a:stretch>
            <a:fillRect/>
          </a:stretch>
        </p:blipFill>
        <p:spPr>
          <a:xfrm>
            <a:off x="1512245" y="796438"/>
            <a:ext cx="9167509" cy="5265124"/>
          </a:xfrm>
          <a:prstGeom prst="rect">
            <a:avLst/>
          </a:prstGeom>
          <a:ln w="12700">
            <a:miter lim="400000"/>
          </a:ln>
        </p:spPr>
      </p:pic>
      <p:sp>
        <p:nvSpPr>
          <p:cNvPr id="116" name="TextBox 1"/>
          <p:cNvSpPr txBox="1"/>
          <p:nvPr/>
        </p:nvSpPr>
        <p:spPr>
          <a:xfrm>
            <a:off x="2504153" y="217347"/>
            <a:ext cx="7183692"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C.E.R.T Radio Shirt</a:t>
            </a:r>
          </a:p>
        </p:txBody>
      </p:sp>
      <p:pic>
        <p:nvPicPr>
          <p:cNvPr id="117" name="IMG_3414.jpeg" descr="IMG_3414.jpeg"/>
          <p:cNvPicPr>
            <a:picLocks noChangeAspect="1"/>
          </p:cNvPicPr>
          <p:nvPr/>
        </p:nvPicPr>
        <p:blipFill>
          <a:blip r:embed="rId3">
            <a:extLst/>
          </a:blip>
          <a:stretch>
            <a:fillRect/>
          </a:stretch>
        </p:blipFill>
        <p:spPr>
          <a:xfrm>
            <a:off x="397990" y="1810835"/>
            <a:ext cx="4317210" cy="3236330"/>
          </a:xfrm>
          <a:prstGeom prst="rect">
            <a:avLst/>
          </a:prstGeom>
          <a:ln w="12700">
            <a:miter lim="400000"/>
          </a:ln>
        </p:spPr>
      </p:pic>
      <p:graphicFrame>
        <p:nvGraphicFramePr>
          <p:cNvPr id="118" name="Table 1"/>
          <p:cNvGraphicFramePr/>
          <p:nvPr/>
        </p:nvGraphicFramePr>
        <p:xfrm>
          <a:off x="4884816" y="1561819"/>
          <a:ext cx="6935123" cy="3734359"/>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1920116"/>
                <a:gridCol w="1294176"/>
                <a:gridCol w="1253298"/>
                <a:gridCol w="1237506"/>
                <a:gridCol w="1230026"/>
              </a:tblGrid>
              <a:tr h="927757">
                <a:tc>
                  <a:txBody>
                    <a:bodyPr/>
                    <a:lstStyle/>
                    <a:p>
                      <a:pPr algn="ctr">
                        <a:defRPr sz="1300">
                          <a:solidFill>
                            <a:srgbClr val="BAE936"/>
                          </a:solidFill>
                          <a:latin typeface="+mj-lt"/>
                          <a:ea typeface="+mj-ea"/>
                          <a:cs typeface="+mj-cs"/>
                          <a:sym typeface="Helvetica"/>
                        </a:defRPr>
                      </a:pPr>
                      <a:r>
                        <a:t>EULESS</a:t>
                      </a:r>
                    </a:p>
                    <a:p>
                      <a:pPr algn="ctr">
                        <a:defRPr sz="1300">
                          <a:solidFill>
                            <a:srgbClr val="BAE936"/>
                          </a:solidFill>
                          <a:latin typeface="+mj-lt"/>
                          <a:ea typeface="+mj-ea"/>
                          <a:cs typeface="+mj-cs"/>
                          <a:sym typeface="Helvetica"/>
                        </a:defRPr>
                      </a:pPr>
                      <a:r>
                        <a:t>CERT</a:t>
                      </a:r>
                    </a:p>
                    <a:p>
                      <a:pPr algn="ctr">
                        <a:defRPr sz="1300">
                          <a:solidFill>
                            <a:srgbClr val="BAE936"/>
                          </a:solidFill>
                          <a:latin typeface="+mj-lt"/>
                          <a:ea typeface="+mj-ea"/>
                          <a:cs typeface="+mj-cs"/>
                          <a:sym typeface="Helvetica"/>
                        </a:defRPr>
                      </a:pPr>
                      <a:r>
                        <a:t>COMMUNICATIONS</a:t>
                      </a:r>
                    </a:p>
                  </a:txBody>
                  <a:tcPr marL="0" marR="0" marT="0" marB="0" anchor="ctr" anchorCtr="0" horzOverflow="overflow">
                    <a:solidFill>
                      <a:srgbClr val="949599"/>
                    </a:solidFill>
                  </a:tcPr>
                </a:tc>
                <a:tc>
                  <a:txBody>
                    <a:bodyPr/>
                    <a:lstStyle/>
                    <a:p>
                      <a:pPr algn="ctr">
                        <a:defRPr sz="1800">
                          <a:solidFill>
                            <a:srgbClr val="BAE936"/>
                          </a:solidFill>
                          <a:latin typeface="+mj-lt"/>
                          <a:ea typeface="+mj-ea"/>
                          <a:cs typeface="+mj-cs"/>
                          <a:sym typeface="Helvetica"/>
                        </a:defRPr>
                      </a:pPr>
                      <a:r>
                        <a:t>No Pocket</a:t>
                      </a:r>
                    </a:p>
                    <a:p>
                      <a:pPr algn="ctr">
                        <a:defRPr sz="1800">
                          <a:solidFill>
                            <a:srgbClr val="BAE936"/>
                          </a:solidFill>
                          <a:latin typeface="+mj-lt"/>
                          <a:ea typeface="+mj-ea"/>
                          <a:cs typeface="+mj-cs"/>
                          <a:sym typeface="Helvetica"/>
                        </a:defRPr>
                      </a:pPr>
                      <a:r>
                        <a:t>10 and Up</a:t>
                      </a:r>
                    </a:p>
                  </a:txBody>
                  <a:tcPr marL="0" marR="0" marT="0" marB="0" anchor="ctr" anchorCtr="0" horzOverflow="overflow">
                    <a:solidFill>
                      <a:srgbClr val="949599"/>
                    </a:solidFill>
                  </a:tcPr>
                </a:tc>
                <a:tc>
                  <a:txBody>
                    <a:bodyPr/>
                    <a:lstStyle/>
                    <a:p>
                      <a:pPr algn="ctr">
                        <a:defRPr sz="1800">
                          <a:solidFill>
                            <a:srgbClr val="BAE936"/>
                          </a:solidFill>
                          <a:latin typeface="+mj-lt"/>
                          <a:ea typeface="+mj-ea"/>
                          <a:cs typeface="+mj-cs"/>
                          <a:sym typeface="Helvetica"/>
                        </a:defRPr>
                      </a:pPr>
                      <a:r>
                        <a:t>Pocket</a:t>
                      </a:r>
                    </a:p>
                    <a:p>
                      <a:pPr algn="ctr">
                        <a:defRPr sz="1800">
                          <a:solidFill>
                            <a:srgbClr val="BAE936"/>
                          </a:solidFill>
                          <a:latin typeface="+mj-lt"/>
                          <a:ea typeface="+mj-ea"/>
                          <a:cs typeface="+mj-cs"/>
                          <a:sym typeface="Helvetica"/>
                        </a:defRPr>
                      </a:pPr>
                      <a:r>
                        <a:t>10 and Up</a:t>
                      </a:r>
                    </a:p>
                  </a:txBody>
                  <a:tcPr marL="0" marR="0" marT="0" marB="0" anchor="ctr" anchorCtr="0" horzOverflow="overflow">
                    <a:solidFill>
                      <a:srgbClr val="949599"/>
                    </a:solidFill>
                  </a:tcPr>
                </a:tc>
                <a:tc>
                  <a:txBody>
                    <a:bodyPr/>
                    <a:lstStyle/>
                    <a:p>
                      <a:pPr algn="ctr">
                        <a:defRPr sz="1800">
                          <a:solidFill>
                            <a:srgbClr val="BAE936"/>
                          </a:solidFill>
                          <a:latin typeface="+mj-lt"/>
                          <a:ea typeface="+mj-ea"/>
                          <a:cs typeface="+mj-cs"/>
                          <a:sym typeface="Helvetica"/>
                        </a:defRPr>
                      </a:pPr>
                      <a:r>
                        <a:t>No Pocket</a:t>
                      </a:r>
                    </a:p>
                    <a:p>
                      <a:pPr algn="ctr">
                        <a:defRPr sz="1800">
                          <a:solidFill>
                            <a:srgbClr val="BAE936"/>
                          </a:solidFill>
                          <a:latin typeface="+mj-lt"/>
                          <a:ea typeface="+mj-ea"/>
                          <a:cs typeface="+mj-cs"/>
                          <a:sym typeface="Helvetica"/>
                        </a:defRPr>
                      </a:pPr>
                      <a:r>
                        <a:t>20 and Up</a:t>
                      </a:r>
                    </a:p>
                  </a:txBody>
                  <a:tcPr marL="0" marR="0" marT="0" marB="0" anchor="ctr" anchorCtr="0" horzOverflow="overflow">
                    <a:solidFill>
                      <a:srgbClr val="949599"/>
                    </a:solidFill>
                  </a:tcPr>
                </a:tc>
                <a:tc>
                  <a:txBody>
                    <a:bodyPr/>
                    <a:lstStyle/>
                    <a:p>
                      <a:pPr algn="ctr">
                        <a:defRPr sz="1800">
                          <a:solidFill>
                            <a:srgbClr val="BAE936"/>
                          </a:solidFill>
                          <a:latin typeface="+mj-lt"/>
                          <a:ea typeface="+mj-ea"/>
                          <a:cs typeface="+mj-cs"/>
                          <a:sym typeface="Helvetica"/>
                        </a:defRPr>
                      </a:pPr>
                      <a:r>
                        <a:t>Pocket</a:t>
                      </a:r>
                    </a:p>
                    <a:p>
                      <a:pPr algn="ctr">
                        <a:defRPr sz="1800">
                          <a:solidFill>
                            <a:srgbClr val="BAE936"/>
                          </a:solidFill>
                          <a:latin typeface="+mj-lt"/>
                          <a:ea typeface="+mj-ea"/>
                          <a:cs typeface="+mj-cs"/>
                          <a:sym typeface="Helvetica"/>
                        </a:defRPr>
                      </a:pPr>
                      <a:r>
                        <a:t>20 and Up</a:t>
                      </a:r>
                    </a:p>
                  </a:txBody>
                  <a:tcPr marL="0" marR="0" marT="0" marB="0" anchor="ctr" anchorCtr="0" horzOverflow="overflow">
                    <a:solidFill>
                      <a:srgbClr val="949599"/>
                    </a:solidFill>
                  </a:tcPr>
                </a:tc>
              </a:tr>
              <a:tr h="701650">
                <a:tc>
                  <a:txBody>
                    <a:bodyPr/>
                    <a:lstStyle/>
                    <a:p>
                      <a:pPr algn="ctr">
                        <a:defRPr b="0" sz="1800">
                          <a:solidFill>
                            <a:srgbClr val="000000"/>
                          </a:solidFill>
                        </a:defRPr>
                      </a:pPr>
                      <a:r>
                        <a:rPr b="1">
                          <a:solidFill>
                            <a:srgbClr val="BAE936"/>
                          </a:solidFill>
                          <a:latin typeface="+mj-lt"/>
                          <a:ea typeface="+mj-ea"/>
                          <a:cs typeface="+mj-cs"/>
                          <a:sym typeface="Helvetica"/>
                        </a:rPr>
                        <a:t>S-XL</a:t>
                      </a:r>
                    </a:p>
                  </a:txBody>
                  <a:tcPr marL="0" marR="0" marT="0" marB="0" anchor="ctr" anchorCtr="0" horzOverflow="overflow">
                    <a:solidFill>
                      <a:srgbClr val="949599"/>
                    </a:solidFill>
                  </a:tcPr>
                </a:tc>
                <a:tc>
                  <a:txBody>
                    <a:bodyPr/>
                    <a:lstStyle/>
                    <a:p>
                      <a:pPr algn="ctr">
                        <a:defRPr sz="1800"/>
                      </a:pPr>
                      <a:r>
                        <a:rPr>
                          <a:latin typeface="+mj-lt"/>
                          <a:ea typeface="+mj-ea"/>
                          <a:cs typeface="+mj-cs"/>
                          <a:sym typeface="Helvetica"/>
                        </a:rPr>
                        <a:t>$20.50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$26.50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$17.00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$23.00</a:t>
                      </a:r>
                    </a:p>
                  </a:txBody>
                  <a:tcPr marL="0" marR="0" marT="0" marB="0" anchor="ctr" anchorCtr="0" horzOverflow="overflow">
                    <a:solidFill>
                      <a:srgbClr val="ADADAD"/>
                    </a:solidFill>
                  </a:tcPr>
                </a:tc>
              </a:tr>
              <a:tr h="701650">
                <a:tc>
                  <a:txBody>
                    <a:bodyPr/>
                    <a:lstStyle/>
                    <a:p>
                      <a:pPr algn="ctr">
                        <a:defRPr b="0" sz="1800">
                          <a:solidFill>
                            <a:srgbClr val="000000"/>
                          </a:solidFill>
                        </a:defRPr>
                      </a:pPr>
                      <a:r>
                        <a:rPr b="1">
                          <a:solidFill>
                            <a:srgbClr val="BAE936"/>
                          </a:solidFill>
                          <a:latin typeface="+mj-lt"/>
                          <a:ea typeface="+mj-ea"/>
                          <a:cs typeface="+mj-cs"/>
                          <a:sym typeface="Helvetica"/>
                        </a:rPr>
                        <a:t>XXL</a:t>
                      </a:r>
                    </a:p>
                  </a:txBody>
                  <a:tcPr marL="0" marR="0" marT="0" marB="0" anchor="ctr" anchorCtr="0" horzOverflow="overflow">
                    <a:solidFill>
                      <a:srgbClr val="949599"/>
                    </a:solidFill>
                  </a:tcPr>
                </a:tc>
                <a:tc>
                  <a:txBody>
                    <a:bodyPr/>
                    <a:lstStyle/>
                    <a:p>
                      <a:pPr algn="ctr">
                        <a:defRPr sz="1800"/>
                      </a:pPr>
                      <a:r>
                        <a:rPr>
                          <a:latin typeface="+mj-lt"/>
                          <a:ea typeface="+mj-ea"/>
                          <a:cs typeface="+mj-cs"/>
                          <a:sym typeface="Helvetica"/>
                        </a:rPr>
                        <a:t>$23.50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$29.50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$20.00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$26.00</a:t>
                      </a:r>
                    </a:p>
                  </a:txBody>
                  <a:tcPr marL="0" marR="0" marT="0" marB="0" anchor="ctr" anchorCtr="0" horzOverflow="overflow">
                    <a:solidFill>
                      <a:srgbClr val="ADADAD"/>
                    </a:solidFill>
                  </a:tcPr>
                </a:tc>
              </a:tr>
              <a:tr h="701650">
                <a:tc>
                  <a:txBody>
                    <a:bodyPr/>
                    <a:lstStyle/>
                    <a:p>
                      <a:pPr algn="ctr">
                        <a:defRPr b="0" sz="1800">
                          <a:solidFill>
                            <a:srgbClr val="000000"/>
                          </a:solidFill>
                        </a:defRPr>
                      </a:pPr>
                      <a:r>
                        <a:rPr b="1">
                          <a:solidFill>
                            <a:srgbClr val="BAE936"/>
                          </a:solidFill>
                          <a:latin typeface="+mj-lt"/>
                          <a:ea typeface="+mj-ea"/>
                          <a:cs typeface="+mj-cs"/>
                          <a:sym typeface="Helvetica"/>
                        </a:rPr>
                        <a:t>XXXL</a:t>
                      </a:r>
                    </a:p>
                  </a:txBody>
                  <a:tcPr marL="0" marR="0" marT="0" marB="0" anchor="ctr" anchorCtr="0" horzOverflow="overflow">
                    <a:solidFill>
                      <a:srgbClr val="949599"/>
                    </a:solidFill>
                  </a:tcPr>
                </a:tc>
                <a:tc>
                  <a:txBody>
                    <a:bodyPr/>
                    <a:lstStyle/>
                    <a:p>
                      <a:pPr algn="ctr">
                        <a:defRPr sz="1800"/>
                      </a:pPr>
                      <a:r>
                        <a:rPr>
                          <a:latin typeface="+mj-lt"/>
                          <a:ea typeface="+mj-ea"/>
                          <a:cs typeface="+mj-cs"/>
                          <a:sym typeface="Helvetica"/>
                        </a:rPr>
                        <a:t>$24.50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$30.50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$21.00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$27.00</a:t>
                      </a:r>
                    </a:p>
                  </a:txBody>
                  <a:tcPr marL="0" marR="0" marT="0" marB="0" anchor="ctr" anchorCtr="0" horzOverflow="overflow">
                    <a:solidFill>
                      <a:srgbClr val="ADADAD"/>
                    </a:solidFill>
                  </a:tcPr>
                </a:tc>
              </a:tr>
              <a:tr h="701650">
                <a:tc>
                  <a:txBody>
                    <a:bodyPr/>
                    <a:lstStyle/>
                    <a:p>
                      <a:pPr algn="ctr">
                        <a:defRPr b="0" sz="1800">
                          <a:solidFill>
                            <a:srgbClr val="000000"/>
                          </a:solidFill>
                        </a:defRPr>
                      </a:pPr>
                      <a:r>
                        <a:rPr b="1">
                          <a:solidFill>
                            <a:srgbClr val="BAE936"/>
                          </a:solidFill>
                          <a:latin typeface="+mj-lt"/>
                          <a:ea typeface="+mj-ea"/>
                          <a:cs typeface="+mj-cs"/>
                          <a:sym typeface="Helvetica"/>
                        </a:rPr>
                        <a:t>XXXXL</a:t>
                      </a:r>
                    </a:p>
                  </a:txBody>
                  <a:tcPr marL="0" marR="0" marT="0" marB="0" anchor="ctr" anchorCtr="0" horzOverflow="overflow">
                    <a:solidFill>
                      <a:srgbClr val="949599"/>
                    </a:solidFill>
                  </a:tcPr>
                </a:tc>
                <a:tc>
                  <a:txBody>
                    <a:bodyPr/>
                    <a:lstStyle/>
                    <a:p>
                      <a:pPr algn="ctr">
                        <a:defRPr sz="1800"/>
                      </a:pPr>
                      <a:r>
                        <a:rPr>
                          <a:latin typeface="+mj-lt"/>
                          <a:ea typeface="+mj-ea"/>
                          <a:cs typeface="+mj-cs"/>
                          <a:sym typeface="Helvetica"/>
                        </a:rPr>
                        <a:t>$25.50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$31.50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$22.00</a:t>
                      </a:r>
                    </a:p>
                  </a:txBody>
                  <a:tcPr marL="0" marR="0" marT="0" marB="0" anchor="ctr" anchorCtr="0" horzOverflow="overflow">
                    <a:solidFill>
                      <a:srgbClr val="ADADAD"/>
                    </a:solidFill>
                  </a:tcPr>
                </a:tc>
                <a:tc>
                  <a:txBody>
                    <a:bodyPr/>
                    <a:lstStyle/>
                    <a:p>
                      <a:pPr algn="ctr">
                        <a:defRPr sz="1800"/>
                      </a:pPr>
                      <a:r>
                        <a:rPr>
                          <a:latin typeface="+mj-lt"/>
                          <a:ea typeface="+mj-ea"/>
                          <a:cs typeface="+mj-cs"/>
                          <a:sym typeface="Helvetica"/>
                        </a:rPr>
                        <a:t>$28.00</a:t>
                      </a:r>
                    </a:p>
                  </a:txBody>
                  <a:tcPr marL="0" marR="0" marT="0" marB="0" anchor="ctr" anchorCtr="0" horzOverflow="overflow">
                    <a:solidFill>
                      <a:srgbClr val="ADADAD"/>
                    </a:solidFill>
                  </a:tcPr>
                </a:tc>
              </a:tr>
            </a:tbl>
          </a:graphicData>
        </a:graphic>
      </p:graphicFrame>
      <p:sp>
        <p:nvSpPr>
          <p:cNvPr id="119" name="TextBox 1"/>
          <p:cNvSpPr txBox="1"/>
          <p:nvPr/>
        </p:nvSpPr>
        <p:spPr>
          <a:xfrm>
            <a:off x="2504154" y="5306194"/>
            <a:ext cx="7183692"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6000">
                <a:solidFill>
                  <a:srgbClr val="FFFFFF"/>
                </a:solidFill>
                <a:latin typeface="+mj-lt"/>
                <a:ea typeface="+mj-ea"/>
                <a:cs typeface="+mj-cs"/>
                <a:sym typeface="Helvetica"/>
              </a:defRPr>
            </a:pPr>
            <a:r>
              <a:rPr sz="3900"/>
              <a:t>12 T-shirts ordered so far.</a:t>
            </a:r>
            <a:r>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IMG_3367.png" descr="IMG_3367.png"/>
          <p:cNvPicPr>
            <a:picLocks noChangeAspect="1"/>
          </p:cNvPicPr>
          <p:nvPr/>
        </p:nvPicPr>
        <p:blipFill>
          <a:blip r:embed="rId2">
            <a:alphaModFix amt="10045"/>
            <a:extLst/>
          </a:blip>
          <a:stretch>
            <a:fillRect/>
          </a:stretch>
        </p:blipFill>
        <p:spPr>
          <a:xfrm>
            <a:off x="2834203" y="167204"/>
            <a:ext cx="6523593" cy="6523592"/>
          </a:xfrm>
          <a:prstGeom prst="rect">
            <a:avLst/>
          </a:prstGeom>
          <a:ln w="12700">
            <a:miter lim="400000"/>
          </a:ln>
        </p:spPr>
      </p:pic>
      <p:sp>
        <p:nvSpPr>
          <p:cNvPr id="122" name="TextBox 6"/>
          <p:cNvSpPr txBox="1"/>
          <p:nvPr/>
        </p:nvSpPr>
        <p:spPr>
          <a:xfrm>
            <a:off x="2600543" y="2926079"/>
            <a:ext cx="6990916" cy="1005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6000">
                <a:solidFill>
                  <a:srgbClr val="FFFFFF"/>
                </a:solidFill>
                <a:latin typeface="+mj-lt"/>
                <a:ea typeface="+mj-ea"/>
                <a:cs typeface="+mj-cs"/>
                <a:sym typeface="Helvetica"/>
              </a:defRPr>
            </a:lvl1pPr>
          </a:lstStyle>
          <a:p>
            <a:pPr/>
            <a:r>
              <a:t>Local Happenings</a:t>
            </a:r>
          </a:p>
        </p:txBody>
      </p:sp>
      <p:pic>
        <p:nvPicPr>
          <p:cNvPr id="123" name="IMG_3412.jpeg" descr="IMG_3412.jpeg"/>
          <p:cNvPicPr>
            <a:picLocks noChangeAspect="1"/>
          </p:cNvPicPr>
          <p:nvPr/>
        </p:nvPicPr>
        <p:blipFill>
          <a:blip r:embed="rId3">
            <a:alphaModFix amt="5022"/>
            <a:extLst/>
          </a:blip>
          <a:stretch>
            <a:fillRect/>
          </a:stretch>
        </p:blipFill>
        <p:spPr>
          <a:xfrm>
            <a:off x="1512245" y="796438"/>
            <a:ext cx="9167509" cy="526512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xit" nodeType="afterEffect" presetID="10" grpId="1" fill="hold">
                                  <p:stCondLst>
                                    <p:cond delay="0"/>
                                  </p:stCondLst>
                                  <p:iterate type="el" backwards="0">
                                    <p:tmAbs val="0"/>
                                  </p:iterate>
                                  <p:childTnLst>
                                    <p:animEffect filter="fade" transition="out">
                                      <p:cBhvr>
                                        <p:cTn id="6" dur="1000" fill="hold"/>
                                        <p:tgtEl>
                                          <p:spTgt spid="123"/>
                                        </p:tgtEl>
                                      </p:cBhvr>
                                    </p:animEffect>
                                    <p:set>
                                      <p:cBhvr>
                                        <p:cTn id="7" fill="hold">
                                          <p:stCondLst>
                                            <p:cond delay="999"/>
                                          </p:stCondLst>
                                        </p:cTn>
                                        <p:tgtEl>
                                          <p:spTgt spid="123"/>
                                        </p:tgtEl>
                                        <p:attrNameLst>
                                          <p:attrName>style.visibility</p:attrName>
                                        </p:attrNameLst>
                                      </p:cBhvr>
                                      <p:to>
                                        <p:strVal val="hidden"/>
                                      </p:to>
                                    </p:se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21"/>
                                        </p:tgtEl>
                                        <p:attrNameLst>
                                          <p:attrName>style.visibility</p:attrName>
                                        </p:attrNameLst>
                                      </p:cBhvr>
                                      <p:to>
                                        <p:strVal val="visible"/>
                                      </p:to>
                                    </p:set>
                                    <p:animEffect filter="fade" transition="in">
                                      <p:cBhvr>
                                        <p:cTn id="11" dur="1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 grpId="1"/>
      <p:bldP build="whole" bldLvl="1" animBg="1" rev="0" advAuto="0" spid="121" grpId="2"/>
    </p:bldLst>
  </p:timing>
</p:sld>
</file>

<file path=ppt/theme/theme1.xml><?xml version="1.0" encoding="utf-8"?>
<a:theme xmlns:a="http://schemas.openxmlformats.org/drawingml/2006/main" xmlns:r="http://schemas.openxmlformats.org/officeDocument/2006/relationships" name="1_Office Theme">
  <a:themeElements>
    <a:clrScheme name="1_Office Theme">
      <a:dk1>
        <a:srgbClr val="203864"/>
      </a:dk1>
      <a:lt1>
        <a:srgbClr val="20386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20386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