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FFFFFF"/>
                </a:solidFill>
              </a:defRPr>
            </a:lvl1pPr>
            <a:lvl2pPr marL="0" indent="457200">
              <a:buSzTx/>
              <a:buFontTx/>
              <a:buNone/>
              <a:defRPr sz="2400">
                <a:solidFill>
                  <a:srgbClr val="FFFFFF"/>
                </a:solidFill>
              </a:defRPr>
            </a:lvl2pPr>
            <a:lvl3pPr marL="0" indent="914400">
              <a:buSzTx/>
              <a:buFontTx/>
              <a:buNone/>
              <a:defRPr sz="2400">
                <a:solidFill>
                  <a:srgbClr val="FFFFFF"/>
                </a:solidFill>
              </a:defRPr>
            </a:lvl3pPr>
            <a:lvl4pPr marL="0" indent="1371600">
              <a:buSzTx/>
              <a:buFontTx/>
              <a:buNone/>
              <a:defRPr sz="2400">
                <a:solidFill>
                  <a:srgbClr val="FFFFFF"/>
                </a:solidFill>
              </a:defRPr>
            </a:lvl4pPr>
            <a:lvl5pPr marL="0" indent="1828800">
              <a:buSzTx/>
              <a:buFont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03864"/>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b="0" sz="1200">
                <a:solidFill>
                  <a:srgbClr val="888888"/>
                </a:solidFill>
                <a:latin typeface="+mj-lt"/>
                <a:ea typeface="+mj-ea"/>
                <a:cs typeface="+mj-cs"/>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arrl.org/222-mhz-and-up-distance-contest" TargetMode="External"/><Relationship Id="rId4" Type="http://schemas.openxmlformats.org/officeDocument/2006/relationships/hyperlink" Target="http://www.arrl.org/hamfests/2023-arrl-rocky-mountain-division-convention" TargetMode="External"/><Relationship Id="rId5" Type="http://schemas.openxmlformats.org/officeDocument/2006/relationships/hyperlink" Target="http://www.arrl.org/eme-contest"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arrl.org/10-ghz-up" TargetMode="External"/><Relationship Id="rId4" Type="http://schemas.openxmlformats.org/officeDocument/2006/relationships/hyperlink" Target="http://www.arrl.org/rookie-roundup" TargetMode="External"/><Relationship Id="rId5" Type="http://schemas.openxmlformats.org/officeDocument/2006/relationships/hyperlink" Target="http://www.arrl.org/hamfests/northeast-hamxposition-arrl-new-england-division-convention-1"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s://www.qsotodayhamexpo.com/" TargetMode="External"/><Relationship Id="rId4" Type="http://schemas.openxmlformats.org/officeDocument/2006/relationships/hyperlink" Target="http://www.arrl.org/hamfests/red-river-radio-amateur-s-2023-hamfest-arrl-dakota-division-convention"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hyperlink" Target="https://parksontheair.com" TargetMode="External"/><Relationship Id="rId5" Type="http://schemas.openxmlformats.org/officeDocument/2006/relationships/hyperlink" Target="https://pota.app/#/"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4.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IMG_3367.png" descr="IMG_3367.png"/>
          <p:cNvPicPr>
            <a:picLocks noChangeAspect="1"/>
          </p:cNvPicPr>
          <p:nvPr/>
        </p:nvPicPr>
        <p:blipFill>
          <a:blip r:embed="rId2">
            <a:extLst/>
          </a:blip>
          <a:stretch>
            <a:fillRect/>
          </a:stretch>
        </p:blipFill>
        <p:spPr>
          <a:xfrm>
            <a:off x="2834204" y="167204"/>
            <a:ext cx="6523592" cy="65235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24" name="CERT Team Meeting, Saturday, July 15, 0900-1200, EPD Training Room (Here)…"/>
          <p:cNvSpPr txBox="1"/>
          <p:nvPr/>
        </p:nvSpPr>
        <p:spPr>
          <a:xfrm>
            <a:off x="918977" y="1848720"/>
            <a:ext cx="10354046" cy="31605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sz="3000"/>
            </a:pPr>
            <a:r>
              <a:t>CERT Team Meeting, Saturday, July 15, 0900-1200, </a:t>
            </a:r>
            <a:r>
              <a:rPr b="0"/>
              <a:t>EPD Training Room (Here)</a:t>
            </a:r>
          </a:p>
          <a:p>
            <a:pPr marL="300789" indent="-300789">
              <a:lnSpc>
                <a:spcPct val="90000"/>
              </a:lnSpc>
              <a:spcBef>
                <a:spcPts val="1000"/>
              </a:spcBef>
              <a:buSzPct val="100000"/>
              <a:buChar char="•"/>
              <a:defRPr sz="3000"/>
            </a:pPr>
            <a:r>
              <a:t>Metrocrest Amateur Radio Society Radio Play Day, Saturday, July 15, 10:00-15:00 </a:t>
            </a:r>
            <a:r>
              <a:rPr b="0"/>
              <a:t>Carrollton Josey Ranch Lake Library, 1700 Keller Springs Road</a:t>
            </a:r>
            <a:endParaRPr b="0"/>
          </a:p>
          <a:p>
            <a:pPr marL="300789" indent="-300789">
              <a:lnSpc>
                <a:spcPct val="90000"/>
              </a:lnSpc>
              <a:spcBef>
                <a:spcPts val="1000"/>
              </a:spcBef>
              <a:buSzPct val="100000"/>
              <a:buChar char="•"/>
              <a:defRPr sz="3000"/>
            </a:pPr>
            <a:r>
              <a:rPr b="0"/>
              <a:t>Fox Hunt, Sunday, July 16, 0900</a:t>
            </a:r>
          </a:p>
        </p:txBody>
      </p:sp>
      <p:sp>
        <p:nvSpPr>
          <p:cNvPr id="125" name="TextBox 1"/>
          <p:cNvSpPr txBox="1"/>
          <p:nvPr/>
        </p:nvSpPr>
        <p:spPr>
          <a:xfrm>
            <a:off x="2379615" y="6400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July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28" name="222 MHz and Up Distance Contest, August 5-6, http://www.arrl.org/222-mhz-and-up-distance-contest…"/>
          <p:cNvSpPr txBox="1"/>
          <p:nvPr/>
        </p:nvSpPr>
        <p:spPr>
          <a:xfrm>
            <a:off x="1158561" y="1702287"/>
            <a:ext cx="9874878" cy="345342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sz="3000"/>
            </a:pPr>
            <a:r>
              <a:t>222 MHz and Up Distance Contest, August 5-6, </a:t>
            </a:r>
            <a:r>
              <a:rPr u="sng">
                <a:solidFill>
                  <a:srgbClr val="0563C1"/>
                </a:solidFill>
                <a:uFill>
                  <a:solidFill>
                    <a:srgbClr val="0563C1"/>
                  </a:solidFill>
                </a:uFill>
                <a:hlinkClick r:id="rId3" invalidUrl="" action="" tgtFrame="" tooltip="" history="1" highlightClick="0" endSnd="0"/>
              </a:rPr>
              <a:t>http://www.arrl.org/222-mhz-and-up-distance-contest</a:t>
            </a:r>
          </a:p>
          <a:p>
            <a:pPr marL="300789" indent="-300789">
              <a:lnSpc>
                <a:spcPct val="90000"/>
              </a:lnSpc>
              <a:spcBef>
                <a:spcPts val="1000"/>
              </a:spcBef>
              <a:buSzPct val="100000"/>
              <a:buChar char="•"/>
              <a:defRPr b="0" sz="3000">
                <a:latin typeface="+mj-lt"/>
                <a:ea typeface="+mj-ea"/>
                <a:cs typeface="+mj-cs"/>
                <a:sym typeface="Calibri"/>
              </a:defRPr>
            </a:pPr>
            <a:r>
              <a:rPr b="1">
                <a:uFill>
                  <a:solidFill>
                    <a:srgbClr val="4466BB"/>
                  </a:solidFill>
                </a:uFill>
                <a:hlinkClick r:id="rId4" invalidUrl="" action="" tgtFrame="" tooltip="" history="1" highlightClick="0" endSnd="0"/>
              </a:rPr>
              <a:t>2023 ARRL Rocky Mountain Division</a:t>
            </a:r>
            <a:r>
              <a:rPr b="1"/>
              <a:t> Convention</a:t>
            </a:r>
            <a:r>
              <a:t>, August 12 - 13, Albuquerque, New Mexico</a:t>
            </a:r>
          </a:p>
          <a:p>
            <a:pPr marL="300789" indent="-300789">
              <a:lnSpc>
                <a:spcPct val="90000"/>
              </a:lnSpc>
              <a:spcBef>
                <a:spcPts val="1000"/>
              </a:spcBef>
              <a:buSzPct val="100000"/>
              <a:buChar char="•"/>
              <a:defRPr b="0" sz="3000">
                <a:latin typeface="+mj-lt"/>
                <a:ea typeface="+mj-ea"/>
                <a:cs typeface="+mj-cs"/>
                <a:sym typeface="Calibri"/>
              </a:defRPr>
            </a:pPr>
            <a:r>
              <a:rPr b="1"/>
              <a:t>EME 2.3 GHz and up, August 12-13</a:t>
            </a:r>
            <a:r>
              <a:t>, </a:t>
            </a:r>
            <a:r>
              <a:rPr u="sng">
                <a:solidFill>
                  <a:srgbClr val="0563C1"/>
                </a:solidFill>
                <a:uFill>
                  <a:solidFill>
                    <a:srgbClr val="0563C1"/>
                  </a:solidFill>
                </a:uFill>
                <a:hlinkClick r:id="rId5" invalidUrl="" action="" tgtFrame="" tooltip="" history="1" highlightClick="0" endSnd="0"/>
              </a:rPr>
              <a:t>http://www.arrl.org/eme-contest</a:t>
            </a:r>
          </a:p>
        </p:txBody>
      </p:sp>
      <p:sp>
        <p:nvSpPr>
          <p:cNvPr id="129" name="TextBox 1"/>
          <p:cNvSpPr txBox="1"/>
          <p:nvPr/>
        </p:nvSpPr>
        <p:spPr>
          <a:xfrm>
            <a:off x="2379615" y="6400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August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32" name="10 GHz and up - Round 1, August 19-20, http://www.arrl.org/10-ghz-up…"/>
          <p:cNvSpPr txBox="1"/>
          <p:nvPr/>
        </p:nvSpPr>
        <p:spPr>
          <a:xfrm>
            <a:off x="1222920" y="1842362"/>
            <a:ext cx="9746160" cy="31732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sz="3000"/>
            </a:pPr>
            <a:r>
              <a:t>10 GHz and up - Round 1, August 19-20, </a:t>
            </a:r>
            <a:r>
              <a:rPr u="sng">
                <a:solidFill>
                  <a:srgbClr val="0563C1"/>
                </a:solidFill>
                <a:uFill>
                  <a:solidFill>
                    <a:srgbClr val="0563C1"/>
                  </a:solidFill>
                </a:uFill>
                <a:hlinkClick r:id="rId3" invalidUrl="" action="" tgtFrame="" tooltip="" history="1" highlightClick="0" endSnd="0"/>
              </a:rPr>
              <a:t>http://www.arrl.org/10-ghz-up</a:t>
            </a:r>
          </a:p>
          <a:p>
            <a:pPr marL="300789" indent="-300789">
              <a:lnSpc>
                <a:spcPct val="90000"/>
              </a:lnSpc>
              <a:spcBef>
                <a:spcPts val="1000"/>
              </a:spcBef>
              <a:buSzPct val="100000"/>
              <a:buChar char="•"/>
              <a:defRPr b="0" sz="3000">
                <a:latin typeface="+mj-lt"/>
                <a:ea typeface="+mj-ea"/>
                <a:cs typeface="+mj-cs"/>
                <a:sym typeface="Calibri"/>
              </a:defRPr>
            </a:pPr>
            <a:r>
              <a:rPr b="1"/>
              <a:t>Rookie Roundup - RTTY, August 20</a:t>
            </a:r>
            <a:r>
              <a:t>, </a:t>
            </a:r>
            <a:r>
              <a:rPr u="sng">
                <a:uFill>
                  <a:solidFill>
                    <a:srgbClr val="0563C1"/>
                  </a:solidFill>
                </a:uFill>
                <a:hlinkClick r:id="rId4" invalidUrl="" action="" tgtFrame="" tooltip="" history="1" highlightClick="0" endSnd="0"/>
              </a:rPr>
              <a:t>http://www.arrl.org/rookie-roundup</a:t>
            </a:r>
          </a:p>
          <a:p>
            <a:pPr marL="300789" indent="-300789">
              <a:lnSpc>
                <a:spcPct val="90000"/>
              </a:lnSpc>
              <a:spcBef>
                <a:spcPts val="1000"/>
              </a:spcBef>
              <a:buSzPct val="100000"/>
              <a:buChar char="•"/>
              <a:defRPr b="0" sz="3000">
                <a:latin typeface="+mj-lt"/>
                <a:ea typeface="+mj-ea"/>
                <a:cs typeface="+mj-cs"/>
                <a:sym typeface="Calibri"/>
              </a:defRPr>
            </a:pPr>
            <a:r>
              <a:rPr b="1">
                <a:hlinkClick r:id="rId5" invalidUrl="" action="" tgtFrame="" tooltip="" history="1" highlightClick="0" endSnd="0"/>
              </a:rPr>
              <a:t>Northeast HamXposition</a:t>
            </a:r>
            <a:r>
              <a:rPr b="1"/>
              <a:t>, August 25 - 27</a:t>
            </a:r>
            <a:r>
              <a:t>, ARRL New England Division Convention, Marlborough, Massachusetts</a:t>
            </a:r>
          </a:p>
        </p:txBody>
      </p:sp>
      <p:sp>
        <p:nvSpPr>
          <p:cNvPr id="133" name="TextBox 1"/>
          <p:cNvSpPr txBox="1"/>
          <p:nvPr/>
        </p:nvSpPr>
        <p:spPr>
          <a:xfrm>
            <a:off x="2379615" y="2028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August (Continued)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36" name="QSO Today Virtual Ham Expo (online), September 9 - 10, 2023…"/>
          <p:cNvSpPr txBox="1"/>
          <p:nvPr/>
        </p:nvSpPr>
        <p:spPr>
          <a:xfrm>
            <a:off x="1675113" y="2204171"/>
            <a:ext cx="8841774" cy="244965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00789" indent="-300789">
              <a:lnSpc>
                <a:spcPct val="90000"/>
              </a:lnSpc>
              <a:spcBef>
                <a:spcPts val="1000"/>
              </a:spcBef>
              <a:buSzPct val="100000"/>
              <a:buChar char="•"/>
              <a:defRPr sz="3000">
                <a:latin typeface="+mj-lt"/>
                <a:ea typeface="+mj-ea"/>
                <a:cs typeface="+mj-cs"/>
                <a:sym typeface="Calibri"/>
              </a:defRPr>
            </a:pPr>
            <a:r>
              <a:rPr u="sng">
                <a:uFill>
                  <a:solidFill>
                    <a:srgbClr val="0563C1"/>
                  </a:solidFill>
                </a:uFill>
                <a:hlinkClick r:id="rId3" invalidUrl="" action="" tgtFrame="" tooltip="" history="1" highlightClick="0" endSnd="0"/>
              </a:rPr>
              <a:t>QSO Today Virtual Ham Expo</a:t>
            </a:r>
            <a:r>
              <a:t> (online), September 9 - 10, 2023</a:t>
            </a:r>
          </a:p>
          <a:p>
            <a:pPr marL="300789" indent="-300789">
              <a:lnSpc>
                <a:spcPct val="90000"/>
              </a:lnSpc>
              <a:spcBef>
                <a:spcPts val="1000"/>
              </a:spcBef>
              <a:buSzPct val="100000"/>
              <a:buChar char="•"/>
              <a:defRPr sz="3000">
                <a:latin typeface="+mj-lt"/>
                <a:ea typeface="+mj-ea"/>
                <a:cs typeface="+mj-cs"/>
                <a:sym typeface="Calibri"/>
              </a:defRPr>
            </a:pPr>
            <a:r>
              <a:rPr>
                <a:hlinkClick r:id="rId4" invalidUrl="" action="" tgtFrame="" tooltip="" history="1" highlightClick="0" endSnd="0"/>
              </a:rPr>
              <a:t>Red River Radio Amateurs' Hamfest</a:t>
            </a:r>
            <a:r>
              <a:t>, September 23, </a:t>
            </a:r>
            <a:r>
              <a:rPr b="0"/>
              <a:t>ARRL Dakota Division Convention, West Fargo, North Dakota</a:t>
            </a:r>
          </a:p>
        </p:txBody>
      </p:sp>
      <p:sp>
        <p:nvSpPr>
          <p:cNvPr id="137" name="TextBox 1"/>
          <p:cNvSpPr txBox="1"/>
          <p:nvPr/>
        </p:nvSpPr>
        <p:spPr>
          <a:xfrm>
            <a:off x="2379615" y="64001"/>
            <a:ext cx="7432770"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000"/>
            </a:pPr>
            <a:r>
              <a:t>Upcoming Events</a:t>
            </a:r>
          </a:p>
          <a:p>
            <a:pPr algn="ctr">
              <a:defRPr sz="5000"/>
            </a:pPr>
            <a:r>
              <a:t>September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IMG_3367.png" descr="IMG_3367.png"/>
          <p:cNvPicPr>
            <a:picLocks noChangeAspect="1"/>
          </p:cNvPicPr>
          <p:nvPr/>
        </p:nvPicPr>
        <p:blipFill>
          <a:blip r:embed="rId2">
            <a:alphaModFix amt="4566"/>
            <a:extLst/>
          </a:blip>
          <a:stretch>
            <a:fillRect/>
          </a:stretch>
        </p:blipFill>
        <p:spPr>
          <a:xfrm>
            <a:off x="2834204" y="167204"/>
            <a:ext cx="6523592" cy="6523592"/>
          </a:xfrm>
          <a:prstGeom prst="rect">
            <a:avLst/>
          </a:prstGeom>
          <a:ln w="12700">
            <a:miter lim="400000"/>
          </a:ln>
        </p:spPr>
      </p:pic>
      <p:sp>
        <p:nvSpPr>
          <p:cNvPr id="140" name="TextBox 6"/>
          <p:cNvSpPr txBox="1"/>
          <p:nvPr/>
        </p:nvSpPr>
        <p:spPr>
          <a:xfrm>
            <a:off x="2936928" y="405405"/>
            <a:ext cx="631814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6000"/>
            </a:pPr>
            <a:r>
              <a:rPr sz="5000"/>
              <a:t>Field Day</a:t>
            </a:r>
            <a:r>
              <a:t> </a:t>
            </a:r>
          </a:p>
        </p:txBody>
      </p:sp>
      <p:sp>
        <p:nvSpPr>
          <p:cNvPr id="141" name="Success!"/>
          <p:cNvSpPr txBox="1"/>
          <p:nvPr>
            <p:ph type="body" sz="quarter" idx="4294967295"/>
          </p:nvPr>
        </p:nvSpPr>
        <p:spPr>
          <a:xfrm>
            <a:off x="4172352" y="5446754"/>
            <a:ext cx="3847295" cy="863759"/>
          </a:xfrm>
          <a:prstGeom prst="rect">
            <a:avLst/>
          </a:prstGeom>
        </p:spPr>
        <p:txBody>
          <a:bodyPr/>
          <a:lstStyle>
            <a:lvl1pPr marL="0" indent="0" algn="ctr">
              <a:buSzTx/>
              <a:buFontTx/>
              <a:buNone/>
              <a:defRPr b="1" sz="5000">
                <a:solidFill>
                  <a:srgbClr val="FFFFFF"/>
                </a:solidFill>
                <a:latin typeface="Helvetica"/>
                <a:ea typeface="Helvetica"/>
                <a:cs typeface="Helvetica"/>
                <a:sym typeface="Helvetica"/>
              </a:defRPr>
            </a:lvl1pPr>
          </a:lstStyle>
          <a:p>
            <a:pPr/>
            <a:r>
              <a:t>Success!</a:t>
            </a:r>
          </a:p>
        </p:txBody>
      </p:sp>
      <p:pic>
        <p:nvPicPr>
          <p:cNvPr id="142" name="IMG_3508.jpeg" descr="IMG_3508.jpeg"/>
          <p:cNvPicPr>
            <a:picLocks noChangeAspect="1"/>
          </p:cNvPicPr>
          <p:nvPr/>
        </p:nvPicPr>
        <p:blipFill>
          <a:blip r:embed="rId3">
            <a:extLst/>
          </a:blip>
          <a:stretch>
            <a:fillRect/>
          </a:stretch>
        </p:blipFill>
        <p:spPr>
          <a:xfrm>
            <a:off x="3069720" y="1429655"/>
            <a:ext cx="6052560" cy="399869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IMG_3367.png" descr="IMG_3367.png"/>
          <p:cNvPicPr>
            <a:picLocks noChangeAspect="1"/>
          </p:cNvPicPr>
          <p:nvPr/>
        </p:nvPicPr>
        <p:blipFill>
          <a:blip r:embed="rId2">
            <a:alphaModFix amt="4566"/>
            <a:extLst/>
          </a:blip>
          <a:stretch>
            <a:fillRect/>
          </a:stretch>
        </p:blipFill>
        <p:spPr>
          <a:xfrm>
            <a:off x="2834204" y="167204"/>
            <a:ext cx="6523592" cy="6523592"/>
          </a:xfrm>
          <a:prstGeom prst="rect">
            <a:avLst/>
          </a:prstGeom>
          <a:ln w="12700">
            <a:miter lim="400000"/>
          </a:ln>
        </p:spPr>
      </p:pic>
      <p:sp>
        <p:nvSpPr>
          <p:cNvPr id="145" name="TextBox 6"/>
          <p:cNvSpPr txBox="1"/>
          <p:nvPr/>
        </p:nvSpPr>
        <p:spPr>
          <a:xfrm>
            <a:off x="2936928" y="405405"/>
            <a:ext cx="631814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6000"/>
            </a:pPr>
            <a:r>
              <a:rPr sz="5000"/>
              <a:t>Field Day</a:t>
            </a:r>
            <a:r>
              <a:t> </a:t>
            </a:r>
          </a:p>
        </p:txBody>
      </p:sp>
      <p:sp>
        <p:nvSpPr>
          <p:cNvPr id="146" name="Lessons learned:…"/>
          <p:cNvSpPr txBox="1"/>
          <p:nvPr>
            <p:ph type="body" sz="half" idx="4294967295"/>
          </p:nvPr>
        </p:nvSpPr>
        <p:spPr>
          <a:xfrm>
            <a:off x="2419504" y="1342923"/>
            <a:ext cx="6937037" cy="4172154"/>
          </a:xfrm>
          <a:prstGeom prst="rect">
            <a:avLst/>
          </a:prstGeom>
        </p:spPr>
        <p:txBody>
          <a:bodyPr numCol="2" spcCol="346851"/>
          <a:lstStyle/>
          <a:p>
            <a:pPr marL="0" indent="0" algn="ctr">
              <a:buSzTx/>
              <a:buFontTx/>
              <a:buNone/>
              <a:defRPr b="1" sz="3000">
                <a:solidFill>
                  <a:srgbClr val="FFFFFF"/>
                </a:solidFill>
                <a:latin typeface="Helvetica"/>
                <a:ea typeface="Helvetica"/>
                <a:cs typeface="Helvetica"/>
                <a:sym typeface="Helvetica"/>
              </a:defRPr>
            </a:pPr>
            <a:r>
              <a:t>Lessons learned:</a:t>
            </a:r>
          </a:p>
          <a:p>
            <a:pPr marL="300789" indent="-300789">
              <a:buFontTx/>
              <a:defRPr b="1" sz="3000">
                <a:solidFill>
                  <a:srgbClr val="FFFFFF"/>
                </a:solidFill>
                <a:latin typeface="Helvetica"/>
                <a:ea typeface="Helvetica"/>
                <a:cs typeface="Helvetica"/>
                <a:sym typeface="Helvetica"/>
              </a:defRPr>
            </a:pPr>
            <a:r>
              <a:t>Foot Traffic</a:t>
            </a:r>
          </a:p>
          <a:p>
            <a:pPr marL="300789" indent="-300789">
              <a:buFontTx/>
              <a:defRPr b="1" sz="3000">
                <a:solidFill>
                  <a:srgbClr val="FFFFFF"/>
                </a:solidFill>
                <a:latin typeface="Helvetica"/>
                <a:ea typeface="Helvetica"/>
                <a:cs typeface="Helvetica"/>
                <a:sym typeface="Helvetica"/>
              </a:defRPr>
            </a:pPr>
            <a:r>
              <a:t>Heat</a:t>
            </a:r>
          </a:p>
          <a:p>
            <a:pPr marL="300789" indent="-300789">
              <a:buFontTx/>
              <a:defRPr b="1" sz="3000">
                <a:solidFill>
                  <a:srgbClr val="FFFFFF"/>
                </a:solidFill>
                <a:latin typeface="Helvetica"/>
                <a:ea typeface="Helvetica"/>
                <a:cs typeface="Helvetica"/>
                <a:sym typeface="Helvetica"/>
              </a:defRPr>
            </a:pPr>
            <a:r>
              <a:t>Safety</a:t>
            </a:r>
          </a:p>
          <a:p>
            <a:pPr marL="300789" indent="-300789">
              <a:buFontTx/>
              <a:defRPr b="1" sz="3000">
                <a:solidFill>
                  <a:srgbClr val="FFFFFF"/>
                </a:solidFill>
                <a:latin typeface="Helvetica"/>
                <a:ea typeface="Helvetica"/>
                <a:cs typeface="Helvetica"/>
                <a:sym typeface="Helvetica"/>
              </a:defRPr>
            </a:pPr>
            <a:r>
              <a:t>Energy</a:t>
            </a:r>
          </a:p>
          <a:p>
            <a:pPr marL="300789" indent="-300789">
              <a:buFontTx/>
              <a:defRPr b="1" sz="3000">
                <a:solidFill>
                  <a:srgbClr val="FFFFFF"/>
                </a:solidFill>
                <a:latin typeface="Helvetica"/>
                <a:ea typeface="Helvetica"/>
                <a:cs typeface="Helvetica"/>
                <a:sym typeface="Helvetica"/>
              </a:defRPr>
            </a:pPr>
            <a:r>
              <a:t>Grounding</a:t>
            </a:r>
          </a:p>
          <a:p>
            <a:pPr marL="300789" indent="-300789">
              <a:buFontTx/>
              <a:defRPr b="1" sz="3000">
                <a:solidFill>
                  <a:srgbClr val="FFFFFF"/>
                </a:solidFill>
                <a:latin typeface="Helvetica"/>
                <a:ea typeface="Helvetica"/>
                <a:cs typeface="Helvetica"/>
                <a:sym typeface="Helvetica"/>
              </a:defRPr>
            </a:pPr>
            <a:r>
              <a:t>Self Sufficiency</a:t>
            </a:r>
          </a:p>
          <a:p>
            <a:pPr marL="0" indent="0" algn="ctr">
              <a:buSzTx/>
              <a:buFontTx/>
              <a:buNone/>
              <a:defRPr b="1" sz="3000">
                <a:solidFill>
                  <a:srgbClr val="FFFFFF"/>
                </a:solidFill>
                <a:latin typeface="Helvetica"/>
                <a:ea typeface="Helvetica"/>
                <a:cs typeface="Helvetica"/>
                <a:sym typeface="Helvetica"/>
              </a:defRPr>
            </a:pPr>
            <a:r>
              <a:t>Experiences:</a:t>
            </a:r>
          </a:p>
          <a:p>
            <a:pPr marL="300789" indent="-300789">
              <a:buFontTx/>
              <a:defRPr b="1" sz="3000">
                <a:solidFill>
                  <a:srgbClr val="FFFFFF"/>
                </a:solidFill>
                <a:latin typeface="Helvetica"/>
                <a:ea typeface="Helvetica"/>
                <a:cs typeface="Helvetica"/>
                <a:sym typeface="Helvetica"/>
              </a:defRPr>
            </a:pPr>
            <a:r>
              <a:t>Learning</a:t>
            </a:r>
          </a:p>
          <a:p>
            <a:pPr marL="300789" indent="-300789">
              <a:buFontTx/>
              <a:defRPr b="1" sz="3000">
                <a:solidFill>
                  <a:srgbClr val="FFFFFF"/>
                </a:solidFill>
                <a:latin typeface="Helvetica"/>
                <a:ea typeface="Helvetica"/>
                <a:cs typeface="Helvetica"/>
                <a:sym typeface="Helvetica"/>
              </a:defRPr>
            </a:pPr>
            <a:r>
              <a:t>Teamwork</a:t>
            </a:r>
          </a:p>
          <a:p>
            <a:pPr marL="300789" indent="-300789">
              <a:buFontTx/>
              <a:defRPr b="1" sz="3000">
                <a:solidFill>
                  <a:srgbClr val="FFFFFF"/>
                </a:solidFill>
                <a:latin typeface="Helvetica"/>
                <a:ea typeface="Helvetica"/>
                <a:cs typeface="Helvetica"/>
                <a:sym typeface="Helvetica"/>
              </a:defRPr>
            </a:pPr>
            <a:r>
              <a:t>Camaraderie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IMG_3367.png" descr="IMG_3367.png"/>
          <p:cNvPicPr>
            <a:picLocks noChangeAspect="1"/>
          </p:cNvPicPr>
          <p:nvPr/>
        </p:nvPicPr>
        <p:blipFill>
          <a:blip r:embed="rId2">
            <a:alphaModFix amt="4566"/>
            <a:extLst/>
          </a:blip>
          <a:stretch>
            <a:fillRect/>
          </a:stretch>
        </p:blipFill>
        <p:spPr>
          <a:xfrm>
            <a:off x="2834204" y="167204"/>
            <a:ext cx="6523592" cy="6523592"/>
          </a:xfrm>
          <a:prstGeom prst="rect">
            <a:avLst/>
          </a:prstGeom>
          <a:ln w="12700">
            <a:miter lim="400000"/>
          </a:ln>
        </p:spPr>
      </p:pic>
      <p:sp>
        <p:nvSpPr>
          <p:cNvPr id="149" name="TextBox 6"/>
          <p:cNvSpPr txBox="1"/>
          <p:nvPr/>
        </p:nvSpPr>
        <p:spPr>
          <a:xfrm>
            <a:off x="2936928" y="579700"/>
            <a:ext cx="631814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6000"/>
            </a:pPr>
            <a:r>
              <a:rPr sz="5000"/>
              <a:t>Audit Committee</a:t>
            </a:r>
            <a:r>
              <a:t> </a:t>
            </a:r>
          </a:p>
        </p:txBody>
      </p:sp>
      <p:sp>
        <p:nvSpPr>
          <p:cNvPr id="150" name="Thank you!"/>
          <p:cNvSpPr txBox="1"/>
          <p:nvPr>
            <p:ph type="body" sz="quarter" idx="4294967295"/>
          </p:nvPr>
        </p:nvSpPr>
        <p:spPr>
          <a:xfrm>
            <a:off x="4172353" y="5272459"/>
            <a:ext cx="3847295" cy="863760"/>
          </a:xfrm>
          <a:prstGeom prst="rect">
            <a:avLst/>
          </a:prstGeom>
        </p:spPr>
        <p:txBody>
          <a:bodyPr/>
          <a:lstStyle>
            <a:lvl1pPr marL="0" indent="0" algn="ctr">
              <a:buSzTx/>
              <a:buFontTx/>
              <a:buNone/>
              <a:defRPr b="1" sz="5000">
                <a:solidFill>
                  <a:srgbClr val="FFFFFF"/>
                </a:solidFill>
                <a:latin typeface="Helvetica"/>
                <a:ea typeface="Helvetica"/>
                <a:cs typeface="Helvetica"/>
                <a:sym typeface="Helvetica"/>
              </a:defRPr>
            </a:lvl1pPr>
          </a:lstStyle>
          <a:p>
            <a:pPr/>
            <a:r>
              <a:t>Thank you!</a:t>
            </a:r>
          </a:p>
        </p:txBody>
      </p:sp>
      <p:pic>
        <p:nvPicPr>
          <p:cNvPr id="151" name="IMG_3520.jpeg" descr="IMG_3520.jpeg"/>
          <p:cNvPicPr>
            <a:picLocks noChangeAspect="1"/>
          </p:cNvPicPr>
          <p:nvPr/>
        </p:nvPicPr>
        <p:blipFill>
          <a:blip r:embed="rId3">
            <a:extLst/>
          </a:blip>
          <a:stretch>
            <a:fillRect/>
          </a:stretch>
        </p:blipFill>
        <p:spPr>
          <a:xfrm>
            <a:off x="3325321" y="1662894"/>
            <a:ext cx="5541359" cy="3532212"/>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54" name="TextBox 6"/>
          <p:cNvSpPr txBox="1"/>
          <p:nvPr/>
        </p:nvSpPr>
        <p:spPr>
          <a:xfrm>
            <a:off x="2724922" y="51708"/>
            <a:ext cx="674215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Volunteer Hours</a:t>
            </a:r>
          </a:p>
        </p:txBody>
      </p:sp>
      <p:pic>
        <p:nvPicPr>
          <p:cNvPr id="155" name="image.png" descr="image.png"/>
          <p:cNvPicPr>
            <a:picLocks noChangeAspect="1"/>
          </p:cNvPicPr>
          <p:nvPr/>
        </p:nvPicPr>
        <p:blipFill>
          <a:blip r:embed="rId3">
            <a:extLst/>
          </a:blip>
          <a:stretch>
            <a:fillRect/>
          </a:stretch>
        </p:blipFill>
        <p:spPr>
          <a:xfrm>
            <a:off x="1866900" y="1219200"/>
            <a:ext cx="8458200" cy="44196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58" name="TextBox 6"/>
          <p:cNvSpPr txBox="1"/>
          <p:nvPr/>
        </p:nvSpPr>
        <p:spPr>
          <a:xfrm>
            <a:off x="2724922" y="51708"/>
            <a:ext cx="674215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Log your hours.</a:t>
            </a:r>
          </a:p>
        </p:txBody>
      </p:sp>
      <p:pic>
        <p:nvPicPr>
          <p:cNvPr id="159" name="IMG_3521.jpeg" descr="IMG_3521.jpeg"/>
          <p:cNvPicPr>
            <a:picLocks noChangeAspect="1"/>
          </p:cNvPicPr>
          <p:nvPr/>
        </p:nvPicPr>
        <p:blipFill>
          <a:blip r:embed="rId3">
            <a:extLst/>
          </a:blip>
          <a:stretch>
            <a:fillRect/>
          </a:stretch>
        </p:blipFill>
        <p:spPr>
          <a:xfrm>
            <a:off x="2863850" y="1143000"/>
            <a:ext cx="6464300" cy="4572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62" name="TextBox 6"/>
          <p:cNvSpPr txBox="1"/>
          <p:nvPr/>
        </p:nvSpPr>
        <p:spPr>
          <a:xfrm>
            <a:off x="2724922" y="51708"/>
            <a:ext cx="674215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Looking Ahead</a:t>
            </a:r>
          </a:p>
        </p:txBody>
      </p:sp>
      <p:pic>
        <p:nvPicPr>
          <p:cNvPr id="163" name="IMG_3507.jpeg" descr="IMG_3507.jpeg"/>
          <p:cNvPicPr>
            <a:picLocks noChangeAspect="1"/>
          </p:cNvPicPr>
          <p:nvPr/>
        </p:nvPicPr>
        <p:blipFill>
          <a:blip r:embed="rId3">
            <a:extLst/>
          </a:blip>
          <a:stretch>
            <a:fillRect/>
          </a:stretch>
        </p:blipFill>
        <p:spPr>
          <a:xfrm>
            <a:off x="2605917" y="1108094"/>
            <a:ext cx="6980166" cy="464181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IMG_3367.png" descr="IMG_3367.png"/>
          <p:cNvPicPr>
            <a:picLocks noChangeAspect="1"/>
          </p:cNvPicPr>
          <p:nvPr/>
        </p:nvPicPr>
        <p:blipFill>
          <a:blip r:embed="rId2">
            <a:alphaModFix amt="5479"/>
            <a:extLst/>
          </a:blip>
          <a:stretch>
            <a:fillRect/>
          </a:stretch>
        </p:blipFill>
        <p:spPr>
          <a:xfrm>
            <a:off x="2834204" y="167204"/>
            <a:ext cx="6523592" cy="6523592"/>
          </a:xfrm>
          <a:prstGeom prst="rect">
            <a:avLst/>
          </a:prstGeom>
          <a:ln w="12700">
            <a:miter lim="400000"/>
          </a:ln>
        </p:spPr>
      </p:pic>
      <p:sp>
        <p:nvSpPr>
          <p:cNvPr id="97" name="TextBox 6"/>
          <p:cNvSpPr txBox="1"/>
          <p:nvPr/>
        </p:nvSpPr>
        <p:spPr>
          <a:xfrm>
            <a:off x="2725703" y="2926080"/>
            <a:ext cx="674059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July 12, 2023</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66" name="TextBox 6"/>
          <p:cNvSpPr txBox="1"/>
          <p:nvPr/>
        </p:nvSpPr>
        <p:spPr>
          <a:xfrm>
            <a:off x="48907" y="171889"/>
            <a:ext cx="12094186"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6000"/>
            </a:pPr>
            <a:r>
              <a:t>Parks On The Air</a:t>
            </a:r>
          </a:p>
          <a:p>
            <a:pPr algn="ctr">
              <a:defRPr sz="3000"/>
            </a:pPr>
            <a:r>
              <a:t>(National Parks/Trails/Forests, State Parks/Trails, &amp; International)</a:t>
            </a:r>
          </a:p>
        </p:txBody>
      </p:sp>
      <p:pic>
        <p:nvPicPr>
          <p:cNvPr id="167" name="IMG_3513.jpeg" descr="IMG_3513.jpeg"/>
          <p:cNvPicPr>
            <a:picLocks noChangeAspect="1"/>
          </p:cNvPicPr>
          <p:nvPr/>
        </p:nvPicPr>
        <p:blipFill>
          <a:blip r:embed="rId3">
            <a:extLst/>
          </a:blip>
          <a:stretch>
            <a:fillRect/>
          </a:stretch>
        </p:blipFill>
        <p:spPr>
          <a:xfrm>
            <a:off x="7713015" y="2391418"/>
            <a:ext cx="3636537" cy="3636537"/>
          </a:xfrm>
          <a:prstGeom prst="rect">
            <a:avLst/>
          </a:prstGeom>
          <a:ln w="12700">
            <a:miter lim="400000"/>
          </a:ln>
        </p:spPr>
      </p:pic>
      <p:sp>
        <p:nvSpPr>
          <p:cNvPr id="168" name="Activators are those amateurs who operate portable from within Parks on the Air (POTA) designated parks.…"/>
          <p:cNvSpPr txBox="1"/>
          <p:nvPr/>
        </p:nvSpPr>
        <p:spPr>
          <a:xfrm>
            <a:off x="806589" y="1951706"/>
            <a:ext cx="6743204" cy="45159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20842" indent="-320842">
              <a:lnSpc>
                <a:spcPct val="90000"/>
              </a:lnSpc>
              <a:spcBef>
                <a:spcPts val="1000"/>
              </a:spcBef>
              <a:buSzPct val="100000"/>
              <a:buChar char="•"/>
              <a:defRPr b="0" sz="3200">
                <a:latin typeface="+mj-lt"/>
                <a:ea typeface="+mj-ea"/>
                <a:cs typeface="+mj-cs"/>
                <a:sym typeface="Calibri"/>
              </a:defRPr>
            </a:pPr>
            <a:r>
              <a:t>Activators are those amateurs who operate portable from within Parks on the Air (POTA) designated parks.</a:t>
            </a:r>
          </a:p>
          <a:p>
            <a:pPr marL="320842" indent="-320842">
              <a:lnSpc>
                <a:spcPct val="90000"/>
              </a:lnSpc>
              <a:spcBef>
                <a:spcPts val="1000"/>
              </a:spcBef>
              <a:buSzPct val="100000"/>
              <a:buChar char="•"/>
              <a:defRPr b="0" sz="3200">
                <a:latin typeface="+mj-lt"/>
                <a:ea typeface="+mj-ea"/>
                <a:cs typeface="+mj-cs"/>
                <a:sym typeface="Calibri"/>
              </a:defRPr>
            </a:pPr>
            <a:r>
              <a:t>Hunters are those amateurs who make contact with Activators who are operating portable from within Parks on the Air (POTA) designated parks</a:t>
            </a:r>
          </a:p>
          <a:p>
            <a:pPr marL="320842" indent="-320842">
              <a:lnSpc>
                <a:spcPct val="90000"/>
              </a:lnSpc>
              <a:spcBef>
                <a:spcPts val="1000"/>
              </a:spcBef>
              <a:buSzPct val="100000"/>
              <a:buChar char="•"/>
              <a:defRPr b="0" sz="3200">
                <a:latin typeface="+mj-lt"/>
                <a:ea typeface="+mj-ea"/>
                <a:cs typeface="+mj-cs"/>
                <a:sym typeface="Calibri"/>
              </a:defRPr>
            </a:pPr>
            <a:r>
              <a:rPr u="sng">
                <a:solidFill>
                  <a:srgbClr val="0563C1"/>
                </a:solidFill>
                <a:uFill>
                  <a:solidFill>
                    <a:srgbClr val="0563C1"/>
                  </a:solidFill>
                </a:uFill>
                <a:hlinkClick r:id="rId4" invalidUrl="" action="" tgtFrame="" tooltip="" history="1" highlightClick="0" endSnd="0"/>
              </a:rPr>
              <a:t>https://parksontheair.com</a:t>
            </a:r>
          </a:p>
          <a:p>
            <a:pPr marL="320842" indent="-320842">
              <a:lnSpc>
                <a:spcPct val="90000"/>
              </a:lnSpc>
              <a:spcBef>
                <a:spcPts val="1000"/>
              </a:spcBef>
              <a:buSzPct val="100000"/>
              <a:buChar char="•"/>
              <a:defRPr b="0" sz="3200">
                <a:latin typeface="+mj-lt"/>
                <a:ea typeface="+mj-ea"/>
                <a:cs typeface="+mj-cs"/>
                <a:sym typeface="Calibri"/>
              </a:defRPr>
            </a:pPr>
            <a:r>
              <a:rPr u="sng">
                <a:solidFill>
                  <a:srgbClr val="0563C1"/>
                </a:solidFill>
                <a:uFill>
                  <a:solidFill>
                    <a:srgbClr val="0563C1"/>
                  </a:solidFill>
                </a:uFill>
                <a:hlinkClick r:id="rId5" invalidUrl="" action="" tgtFrame="" tooltip="" history="1" highlightClick="0" endSnd="0"/>
              </a:rPr>
              <a:t>https://pota.app/#/</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71" name="TextBox 6"/>
          <p:cNvSpPr txBox="1"/>
          <p:nvPr/>
        </p:nvSpPr>
        <p:spPr>
          <a:xfrm>
            <a:off x="358786" y="45970"/>
            <a:ext cx="11474428"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Texas State Parks On The Air</a:t>
            </a:r>
          </a:p>
        </p:txBody>
      </p:sp>
      <p:sp>
        <p:nvSpPr>
          <p:cNvPr id="172" name="Fort Richardson State Park, April 20 &amp; 21"/>
          <p:cNvSpPr txBox="1"/>
          <p:nvPr>
            <p:ph type="body" sz="quarter" idx="4294967295"/>
          </p:nvPr>
        </p:nvSpPr>
        <p:spPr>
          <a:xfrm>
            <a:off x="4730052" y="899769"/>
            <a:ext cx="6912386" cy="516646"/>
          </a:xfrm>
          <a:prstGeom prst="rect">
            <a:avLst/>
          </a:prstGeom>
        </p:spPr>
        <p:txBody>
          <a:bodyPr/>
          <a:lstStyle>
            <a:lvl1pPr marL="0" indent="0" algn="ctr">
              <a:buSzTx/>
              <a:buFontTx/>
              <a:buNone/>
              <a:defRPr b="1" sz="3000">
                <a:solidFill>
                  <a:srgbClr val="FFFFFF"/>
                </a:solidFill>
              </a:defRPr>
            </a:lvl1pPr>
          </a:lstStyle>
          <a:p>
            <a:pPr/>
            <a:r>
              <a:t>Fort Richardson State Park, April 20 &amp; 21</a:t>
            </a:r>
          </a:p>
        </p:txBody>
      </p:sp>
      <p:pic>
        <p:nvPicPr>
          <p:cNvPr id="173" name="IMG_3514.jpeg" descr="IMG_3514.jpeg"/>
          <p:cNvPicPr>
            <a:picLocks noChangeAspect="1"/>
          </p:cNvPicPr>
          <p:nvPr/>
        </p:nvPicPr>
        <p:blipFill>
          <a:blip r:embed="rId3">
            <a:extLst/>
          </a:blip>
          <a:srcRect l="0" t="4905" r="0" b="0"/>
          <a:stretch>
            <a:fillRect/>
          </a:stretch>
        </p:blipFill>
        <p:spPr>
          <a:xfrm>
            <a:off x="412783" y="1530680"/>
            <a:ext cx="3704598" cy="3522879"/>
          </a:xfrm>
          <a:prstGeom prst="rect">
            <a:avLst/>
          </a:prstGeom>
          <a:ln w="12700">
            <a:miter lim="400000"/>
          </a:ln>
        </p:spPr>
      </p:pic>
      <p:sp>
        <p:nvSpPr>
          <p:cNvPr id="174" name="Cabin (w/full hookups outside) $45/night + Entrance…"/>
          <p:cNvSpPr txBox="1"/>
          <p:nvPr>
            <p:ph type="title" idx="4294967295"/>
          </p:nvPr>
        </p:nvSpPr>
        <p:spPr>
          <a:xfrm>
            <a:off x="4270657" y="1268245"/>
            <a:ext cx="7831177" cy="4193663"/>
          </a:xfrm>
          <a:prstGeom prst="rect">
            <a:avLst/>
          </a:prstGeom>
        </p:spPr>
        <p:txBody>
          <a:bodyPr/>
          <a:lstStyle/>
          <a:p>
            <a:pPr>
              <a:spcBef>
                <a:spcPts val="1000"/>
              </a:spcBef>
              <a:defRPr sz="2700">
                <a:solidFill>
                  <a:srgbClr val="FFFFFF"/>
                </a:solidFill>
                <a:latin typeface="+mj-lt"/>
                <a:ea typeface="+mj-ea"/>
                <a:cs typeface="+mj-cs"/>
                <a:sym typeface="Calibri"/>
              </a:defRPr>
            </a:pPr>
            <a:r>
              <a:t>Cabin (w/full hookups outside) $45/night + Entrance</a:t>
            </a:r>
          </a:p>
          <a:p>
            <a:pPr marL="675481" indent="-535781">
              <a:spcBef>
                <a:spcPts val="1000"/>
              </a:spcBef>
              <a:buClr>
                <a:srgbClr val="343434"/>
              </a:buClr>
              <a:buSzPct val="100000"/>
              <a:buFont typeface="Helvetica"/>
              <a:defRPr sz="2700">
                <a:solidFill>
                  <a:srgbClr val="FFFFFF"/>
                </a:solidFill>
                <a:latin typeface="+mj-lt"/>
                <a:ea typeface="+mj-ea"/>
                <a:cs typeface="+mj-cs"/>
                <a:sym typeface="Calibri"/>
              </a:defRPr>
            </a:pPr>
            <a:r>
              <a:t>Number of Sites: 11 People per Site: 8</a:t>
            </a:r>
          </a:p>
          <a:p>
            <a:pPr>
              <a:spcBef>
                <a:spcPts val="1000"/>
              </a:spcBef>
              <a:defRPr sz="2700">
                <a:solidFill>
                  <a:srgbClr val="FFFFFF"/>
                </a:solidFill>
                <a:latin typeface="+mj-lt"/>
                <a:ea typeface="+mj-ea"/>
                <a:cs typeface="+mj-cs"/>
                <a:sym typeface="Calibri"/>
              </a:defRPr>
            </a:pPr>
            <a:r>
              <a:t>Cabins 1 - 11 do not have a bathroom; they do have full hookups for RVs. A 6 percent state tax and 7 percent local occupancy tax are charged on these cabins. They have heating and air-conditioning, as well as bunk beds to sleep five. Linens and pillows are not provided. Pets are not allowed inside the cabin, but are allowed in the area. Tents or RVs are allowed outside.</a:t>
            </a:r>
          </a:p>
        </p:txBody>
      </p:sp>
      <p:sp>
        <p:nvSpPr>
          <p:cNvPr id="175" name="Picnic table  Outdoor grill  Fire ring  Water hookup…"/>
          <p:cNvSpPr txBox="1"/>
          <p:nvPr>
            <p:ph type="sldNum" sz="quarter" idx="4294967295"/>
          </p:nvPr>
        </p:nvSpPr>
        <p:spPr>
          <a:xfrm>
            <a:off x="792316" y="5532609"/>
            <a:ext cx="10607367" cy="903405"/>
          </a:xfrm>
          <a:prstGeom prst="rect">
            <a:avLst/>
          </a:prstGeom>
          <a:extLst>
            <a:ext uri="{C572A759-6A51-4108-AA02-DFA0A04FC94B}">
              <ma14:wrappingTextBoxFlag xmlns:ma14="http://schemas.microsoft.com/office/mac/drawingml/2011/main" val="1"/>
            </a:ext>
          </a:extLst>
        </p:spPr>
        <p:txBody>
          <a:bodyPr wrap="square"/>
          <a:lstStyle/>
          <a:p>
            <a:pPr algn="l">
              <a:lnSpc>
                <a:spcPct val="90000"/>
              </a:lnSpc>
              <a:spcBef>
                <a:spcPts val="1000"/>
              </a:spcBef>
              <a:defRPr sz="2500">
                <a:solidFill>
                  <a:srgbClr val="FFFFFF"/>
                </a:solidFill>
              </a:defRPr>
            </a:pPr>
            <a:fld id="{86CB4B4D-7CA3-9044-876B-883B54F8677D}" type="slidenum"/>
          </a:p>
          <a:p>
            <a:pPr algn="l">
              <a:lnSpc>
                <a:spcPct val="90000"/>
              </a:lnSpc>
              <a:spcBef>
                <a:spcPts val="1000"/>
              </a:spcBef>
              <a:defRPr sz="2500">
                <a:solidFill>
                  <a:srgbClr val="FFFFFF"/>
                </a:solidFill>
              </a:defRPr>
            </a:pPr>
            <a:r>
              <a:t>Sewer hookup	Electricity		30 amp hookup	No pets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78" name="TextBox 6"/>
          <p:cNvSpPr txBox="1"/>
          <p:nvPr/>
        </p:nvSpPr>
        <p:spPr>
          <a:xfrm>
            <a:off x="2724922" y="409409"/>
            <a:ext cx="674215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BSA</a:t>
            </a:r>
          </a:p>
        </p:txBody>
      </p:sp>
      <p:pic>
        <p:nvPicPr>
          <p:cNvPr id="179" name="IMG_3415.jpeg" descr="IMG_3415.jpeg"/>
          <p:cNvPicPr>
            <a:picLocks noChangeAspect="1"/>
          </p:cNvPicPr>
          <p:nvPr/>
        </p:nvPicPr>
        <p:blipFill>
          <a:blip r:embed="rId3">
            <a:extLst/>
          </a:blip>
          <a:stretch>
            <a:fillRect/>
          </a:stretch>
        </p:blipFill>
        <p:spPr>
          <a:xfrm>
            <a:off x="3932648" y="1793877"/>
            <a:ext cx="4326704" cy="3270246"/>
          </a:xfrm>
          <a:prstGeom prst="rect">
            <a:avLst/>
          </a:prstGeom>
          <a:ln w="12700">
            <a:miter lim="400000"/>
          </a:ln>
        </p:spPr>
      </p:pic>
      <p:sp>
        <p:nvSpPr>
          <p:cNvPr id="180" name="Amateur Radio Merit Badge"/>
          <p:cNvSpPr txBox="1"/>
          <p:nvPr>
            <p:ph type="body" sz="quarter" idx="4294967295"/>
          </p:nvPr>
        </p:nvSpPr>
        <p:spPr>
          <a:xfrm>
            <a:off x="3574904" y="5442750"/>
            <a:ext cx="5042192" cy="509075"/>
          </a:xfrm>
          <a:prstGeom prst="rect">
            <a:avLst/>
          </a:prstGeom>
        </p:spPr>
        <p:txBody>
          <a:bodyPr/>
          <a:lstStyle>
            <a:lvl1pPr marL="0" indent="0" algn="ctr">
              <a:buSzTx/>
              <a:buFontTx/>
              <a:buNone/>
              <a:defRPr sz="3000">
                <a:solidFill>
                  <a:srgbClr val="FFFFFF"/>
                </a:solidFill>
              </a:defRPr>
            </a:lvl1pPr>
          </a:lstStyle>
          <a:p>
            <a:pPr/>
            <a:r>
              <a:t>Amateur Radio Merit Badge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83" name="TextBox 6"/>
          <p:cNvSpPr txBox="1"/>
          <p:nvPr/>
        </p:nvSpPr>
        <p:spPr>
          <a:xfrm>
            <a:off x="2724922" y="409409"/>
            <a:ext cx="674215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Self-sufficiency </a:t>
            </a:r>
          </a:p>
        </p:txBody>
      </p:sp>
      <p:pic>
        <p:nvPicPr>
          <p:cNvPr id="184" name="IMG_4921.jpeg" descr="IMG_4921.jpeg"/>
          <p:cNvPicPr>
            <a:picLocks noChangeAspect="1"/>
          </p:cNvPicPr>
          <p:nvPr/>
        </p:nvPicPr>
        <p:blipFill>
          <a:blip r:embed="rId3">
            <a:extLst/>
          </a:blip>
          <a:stretch>
            <a:fillRect/>
          </a:stretch>
        </p:blipFill>
        <p:spPr>
          <a:xfrm>
            <a:off x="3046099" y="1395733"/>
            <a:ext cx="6099802" cy="4066534"/>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IMG_3367.png" descr="IMG_3367.png"/>
          <p:cNvPicPr>
            <a:picLocks noChangeAspect="1"/>
          </p:cNvPicPr>
          <p:nvPr/>
        </p:nvPicPr>
        <p:blipFill>
          <a:blip r:embed="rId2">
            <a:alphaModFix amt="5251"/>
            <a:extLst/>
          </a:blip>
          <a:stretch>
            <a:fillRect/>
          </a:stretch>
        </p:blipFill>
        <p:spPr>
          <a:xfrm>
            <a:off x="2834204" y="167204"/>
            <a:ext cx="6523592" cy="6523592"/>
          </a:xfrm>
          <a:prstGeom prst="rect">
            <a:avLst/>
          </a:prstGeom>
          <a:ln w="12700">
            <a:miter lim="400000"/>
          </a:ln>
        </p:spPr>
      </p:pic>
      <p:sp>
        <p:nvSpPr>
          <p:cNvPr id="187" name="TextBox 6"/>
          <p:cNvSpPr txBox="1"/>
          <p:nvPr/>
        </p:nvSpPr>
        <p:spPr>
          <a:xfrm>
            <a:off x="1827683" y="128249"/>
            <a:ext cx="853663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Recruiting &amp; Outreach</a:t>
            </a:r>
          </a:p>
        </p:txBody>
      </p:sp>
      <p:pic>
        <p:nvPicPr>
          <p:cNvPr id="188" name="IMG_3515.jpeg" descr="IMG_3515.jpeg"/>
          <p:cNvPicPr>
            <a:picLocks noChangeAspect="1"/>
          </p:cNvPicPr>
          <p:nvPr/>
        </p:nvPicPr>
        <p:blipFill>
          <a:blip r:embed="rId3">
            <a:extLst/>
          </a:blip>
          <a:stretch>
            <a:fillRect/>
          </a:stretch>
        </p:blipFill>
        <p:spPr>
          <a:xfrm>
            <a:off x="305748" y="3816525"/>
            <a:ext cx="4097541" cy="2568178"/>
          </a:xfrm>
          <a:prstGeom prst="rect">
            <a:avLst/>
          </a:prstGeom>
          <a:ln w="12700">
            <a:miter lim="400000"/>
          </a:ln>
        </p:spPr>
      </p:pic>
      <p:pic>
        <p:nvPicPr>
          <p:cNvPr id="189" name="IMG_3517.jpeg" descr="IMG_3517.jpeg"/>
          <p:cNvPicPr>
            <a:picLocks noChangeAspect="1"/>
          </p:cNvPicPr>
          <p:nvPr/>
        </p:nvPicPr>
        <p:blipFill>
          <a:blip r:embed="rId4">
            <a:extLst/>
          </a:blip>
          <a:stretch>
            <a:fillRect/>
          </a:stretch>
        </p:blipFill>
        <p:spPr>
          <a:xfrm>
            <a:off x="8320716" y="3816525"/>
            <a:ext cx="3428650" cy="2568178"/>
          </a:xfrm>
          <a:prstGeom prst="rect">
            <a:avLst/>
          </a:prstGeom>
          <a:ln w="12700">
            <a:miter lim="400000"/>
          </a:ln>
        </p:spPr>
      </p:pic>
      <p:pic>
        <p:nvPicPr>
          <p:cNvPr id="190" name="IMG_3516.jpeg" descr="IMG_3516.jpeg"/>
          <p:cNvPicPr>
            <a:picLocks noChangeAspect="1"/>
          </p:cNvPicPr>
          <p:nvPr/>
        </p:nvPicPr>
        <p:blipFill>
          <a:blip r:embed="rId5">
            <a:extLst/>
          </a:blip>
          <a:srcRect l="0" t="0" r="1909" b="5941"/>
          <a:stretch>
            <a:fillRect/>
          </a:stretch>
        </p:blipFill>
        <p:spPr>
          <a:xfrm>
            <a:off x="3374070" y="1276571"/>
            <a:ext cx="5444079" cy="2397246"/>
          </a:xfrm>
          <a:prstGeom prst="rect">
            <a:avLst/>
          </a:prstGeom>
          <a:ln w="12700">
            <a:miter lim="400000"/>
          </a:ln>
        </p:spPr>
      </p:pic>
      <p:pic>
        <p:nvPicPr>
          <p:cNvPr id="191" name="IMG_3518.jpeg" descr="IMG_3518.jpeg"/>
          <p:cNvPicPr>
            <a:picLocks noChangeAspect="1"/>
          </p:cNvPicPr>
          <p:nvPr/>
        </p:nvPicPr>
        <p:blipFill>
          <a:blip r:embed="rId6">
            <a:extLst/>
          </a:blip>
          <a:stretch>
            <a:fillRect/>
          </a:stretch>
        </p:blipFill>
        <p:spPr>
          <a:xfrm>
            <a:off x="4432361" y="3816525"/>
            <a:ext cx="3859283" cy="256817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94" name="TextBox 9"/>
          <p:cNvSpPr txBox="1"/>
          <p:nvPr/>
        </p:nvSpPr>
        <p:spPr>
          <a:xfrm>
            <a:off x="4767494" y="1011825"/>
            <a:ext cx="2657012"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Erik</a:t>
            </a:r>
          </a:p>
        </p:txBody>
      </p:sp>
      <p:sp>
        <p:nvSpPr>
          <p:cNvPr id="195" name="TextBox 10"/>
          <p:cNvSpPr txBox="1"/>
          <p:nvPr/>
        </p:nvSpPr>
        <p:spPr>
          <a:xfrm>
            <a:off x="4475986" y="4794147"/>
            <a:ext cx="3240028"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Members</a:t>
            </a:r>
          </a:p>
        </p:txBody>
      </p:sp>
      <p:pic>
        <p:nvPicPr>
          <p:cNvPr id="196" name="IMG_3353.jpeg" descr="IMG_3353.jpeg"/>
          <p:cNvPicPr>
            <a:picLocks noChangeAspect="1"/>
          </p:cNvPicPr>
          <p:nvPr/>
        </p:nvPicPr>
        <p:blipFill>
          <a:blip r:embed="rId3">
            <a:extLst/>
          </a:blip>
          <a:stretch>
            <a:fillRect/>
          </a:stretch>
        </p:blipFill>
        <p:spPr>
          <a:xfrm>
            <a:off x="8669501" y="4781540"/>
            <a:ext cx="3382840" cy="1902848"/>
          </a:xfrm>
          <a:prstGeom prst="rect">
            <a:avLst/>
          </a:prstGeom>
          <a:ln w="12700">
            <a:miter lim="400000"/>
          </a:ln>
        </p:spPr>
      </p:pic>
      <p:sp>
        <p:nvSpPr>
          <p:cNvPr id="197" name="Greg"/>
          <p:cNvSpPr txBox="1"/>
          <p:nvPr/>
        </p:nvSpPr>
        <p:spPr>
          <a:xfrm>
            <a:off x="5302889" y="2272599"/>
            <a:ext cx="1586222" cy="85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5000"/>
            </a:lvl1pPr>
          </a:lstStyle>
          <a:p>
            <a:pPr/>
            <a:r>
              <a:t>Greg</a:t>
            </a:r>
          </a:p>
        </p:txBody>
      </p:sp>
      <p:sp>
        <p:nvSpPr>
          <p:cNvPr id="198" name="Chris"/>
          <p:cNvSpPr txBox="1"/>
          <p:nvPr/>
        </p:nvSpPr>
        <p:spPr>
          <a:xfrm>
            <a:off x="5163025" y="3533373"/>
            <a:ext cx="1865950"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Chris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2"/>
      <p:bldP build="whole" bldLvl="1" animBg="1" rev="0" advAuto="0" spid="195" grpId="3"/>
      <p:bldP build="whole" bldLvl="1" animBg="1" rev="0" advAuto="0" spid="19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pic>
        <p:nvPicPr>
          <p:cNvPr id="201" name="IMG_3512.jpeg" descr="IMG_3512.jpeg"/>
          <p:cNvPicPr>
            <a:picLocks noChangeAspect="1"/>
          </p:cNvPicPr>
          <p:nvPr/>
        </p:nvPicPr>
        <p:blipFill>
          <a:blip r:embed="rId3">
            <a:extLst/>
          </a:blip>
          <a:stretch>
            <a:fillRect/>
          </a:stretch>
        </p:blipFill>
        <p:spPr>
          <a:xfrm>
            <a:off x="4097535" y="827881"/>
            <a:ext cx="3996870" cy="5202273"/>
          </a:xfrm>
          <a:prstGeom prst="rect">
            <a:avLst/>
          </a:prstGeom>
          <a:ln w="12700">
            <a:miter lim="400000"/>
          </a:ln>
        </p:spPr>
      </p:pic>
      <p:sp>
        <p:nvSpPr>
          <p:cNvPr id="202" name="TextBox 14"/>
          <p:cNvSpPr txBox="1"/>
          <p:nvPr/>
        </p:nvSpPr>
        <p:spPr>
          <a:xfrm>
            <a:off x="3094163" y="7852"/>
            <a:ext cx="6003674"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5000"/>
            </a:lvl1pPr>
          </a:lstStyle>
          <a:p>
            <a:pPr/>
            <a:r>
              <a:t>Motion To Adjourn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IMG_3367.png" descr="IMG_3367.png"/>
          <p:cNvPicPr>
            <a:picLocks noChangeAspect="1"/>
          </p:cNvPicPr>
          <p:nvPr/>
        </p:nvPicPr>
        <p:blipFill>
          <a:blip r:embed="rId2">
            <a:alphaModFix amt="10273"/>
            <a:extLst/>
          </a:blip>
          <a:stretch>
            <a:fillRect/>
          </a:stretch>
        </p:blipFill>
        <p:spPr>
          <a:xfrm>
            <a:off x="2834204" y="167204"/>
            <a:ext cx="6523592" cy="6523592"/>
          </a:xfrm>
          <a:prstGeom prst="rect">
            <a:avLst/>
          </a:prstGeom>
          <a:ln w="12700">
            <a:miter lim="400000"/>
          </a:ln>
        </p:spPr>
      </p:pic>
      <p:sp>
        <p:nvSpPr>
          <p:cNvPr id="100" name="TextBox 1"/>
          <p:cNvSpPr txBox="1"/>
          <p:nvPr/>
        </p:nvSpPr>
        <p:spPr>
          <a:xfrm>
            <a:off x="3334338" y="2926079"/>
            <a:ext cx="552332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Introductions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IMG_3367.png" descr="IMG_3367.png"/>
          <p:cNvPicPr>
            <a:picLocks noChangeAspect="1"/>
          </p:cNvPicPr>
          <p:nvPr/>
        </p:nvPicPr>
        <p:blipFill>
          <a:blip r:embed="rId2">
            <a:alphaModFix amt="10273"/>
            <a:extLst/>
          </a:blip>
          <a:stretch>
            <a:fillRect/>
          </a:stretch>
        </p:blipFill>
        <p:spPr>
          <a:xfrm>
            <a:off x="2834204" y="167204"/>
            <a:ext cx="6523592" cy="6523592"/>
          </a:xfrm>
          <a:prstGeom prst="rect">
            <a:avLst/>
          </a:prstGeom>
          <a:ln w="12700">
            <a:miter lim="400000"/>
          </a:ln>
        </p:spPr>
      </p:pic>
      <p:sp>
        <p:nvSpPr>
          <p:cNvPr id="103" name="TextBox 1"/>
          <p:cNvSpPr txBox="1"/>
          <p:nvPr/>
        </p:nvSpPr>
        <p:spPr>
          <a:xfrm>
            <a:off x="2857063" y="2926079"/>
            <a:ext cx="647787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Member Updates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06" name="TextBox 1"/>
          <p:cNvSpPr txBox="1"/>
          <p:nvPr/>
        </p:nvSpPr>
        <p:spPr>
          <a:xfrm>
            <a:off x="4490729" y="2926079"/>
            <a:ext cx="321054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Minutes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IMG_3367.png" descr="IMG_3367.png"/>
          <p:cNvPicPr>
            <a:picLocks noChangeAspect="1"/>
          </p:cNvPicPr>
          <p:nvPr/>
        </p:nvPicPr>
        <p:blipFill>
          <a:blip r:embed="rId2">
            <a:alphaModFix amt="9589"/>
            <a:extLst/>
          </a:blip>
          <a:stretch>
            <a:fillRect/>
          </a:stretch>
        </p:blipFill>
        <p:spPr>
          <a:xfrm>
            <a:off x="2834204" y="167204"/>
            <a:ext cx="6523592" cy="6523592"/>
          </a:xfrm>
          <a:prstGeom prst="rect">
            <a:avLst/>
          </a:prstGeom>
          <a:ln w="12700">
            <a:miter lim="400000"/>
          </a:ln>
        </p:spPr>
      </p:pic>
      <p:sp>
        <p:nvSpPr>
          <p:cNvPr id="109" name="TextBox 1"/>
          <p:cNvSpPr txBox="1"/>
          <p:nvPr/>
        </p:nvSpPr>
        <p:spPr>
          <a:xfrm>
            <a:off x="2379615" y="2926079"/>
            <a:ext cx="7432770"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Treasurer’s Report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IMG_3367.png" descr="IMG_3367.png"/>
          <p:cNvPicPr>
            <a:picLocks noChangeAspect="1"/>
          </p:cNvPicPr>
          <p:nvPr/>
        </p:nvPicPr>
        <p:blipFill>
          <a:blip r:embed="rId2">
            <a:alphaModFix amt="9589"/>
            <a:extLst/>
          </a:blip>
          <a:stretch>
            <a:fillRect/>
          </a:stretch>
        </p:blipFill>
        <p:spPr>
          <a:xfrm>
            <a:off x="2834204" y="167204"/>
            <a:ext cx="6523592" cy="6523592"/>
          </a:xfrm>
          <a:prstGeom prst="rect">
            <a:avLst/>
          </a:prstGeom>
          <a:ln w="12700">
            <a:miter lim="400000"/>
          </a:ln>
        </p:spPr>
      </p:pic>
      <p:sp>
        <p:nvSpPr>
          <p:cNvPr id="112" name="TextBox 1"/>
          <p:cNvSpPr txBox="1"/>
          <p:nvPr/>
        </p:nvSpPr>
        <p:spPr>
          <a:xfrm>
            <a:off x="3147609" y="2926079"/>
            <a:ext cx="589678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C.E.R.T Update</a:t>
            </a:r>
          </a:p>
        </p:txBody>
      </p:sp>
      <p:pic>
        <p:nvPicPr>
          <p:cNvPr id="113" name="IMG_3412.jpeg" descr="IMG_3412.jpeg"/>
          <p:cNvPicPr>
            <a:picLocks noChangeAspect="1"/>
          </p:cNvPicPr>
          <p:nvPr/>
        </p:nvPicPr>
        <p:blipFill>
          <a:blip r:embed="rId3">
            <a:alphaModFix amt="9817"/>
            <a:extLst/>
          </a:blip>
          <a:stretch>
            <a:fillRect/>
          </a:stretch>
        </p:blipFill>
        <p:spPr>
          <a:xfrm>
            <a:off x="1512246" y="796438"/>
            <a:ext cx="9167508"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500" fill="hold"/>
                                        <p:tgtEl>
                                          <p:spTgt spid="111"/>
                                        </p:tgtEl>
                                      </p:cBhvr>
                                    </p:animEffect>
                                    <p:set>
                                      <p:cBhvr>
                                        <p:cTn id="7" fill="hold">
                                          <p:stCondLst>
                                            <p:cond delay="1499"/>
                                          </p:stCondLst>
                                        </p:cTn>
                                        <p:tgtEl>
                                          <p:spTgt spid="111"/>
                                        </p:tgtEl>
                                        <p:attrNameLst>
                                          <p:attrName>style.visibility</p:attrName>
                                        </p:attrNameLst>
                                      </p:cBhvr>
                                      <p:to>
                                        <p:strVal val="hidden"/>
                                      </p:to>
                                    </p:se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113"/>
                                        </p:tgtEl>
                                        <p:attrNameLst>
                                          <p:attrName>style.visibility</p:attrName>
                                        </p:attrNameLst>
                                      </p:cBhvr>
                                      <p:to>
                                        <p:strVal val="visible"/>
                                      </p:to>
                                    </p:set>
                                    <p:animEffect filter="fade" transition="in">
                                      <p:cBhvr>
                                        <p:cTn id="11" dur="3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2"/>
      <p:bldP build="whole" bldLvl="1" animBg="1" rev="0" advAuto="0" spid="11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IMG_3367.png" descr="IMG_3367.png"/>
          <p:cNvPicPr>
            <a:picLocks noChangeAspect="1"/>
          </p:cNvPicPr>
          <p:nvPr/>
        </p:nvPicPr>
        <p:blipFill>
          <a:blip r:embed="rId2">
            <a:alphaModFix amt="10045"/>
            <a:extLst/>
          </a:blip>
          <a:stretch>
            <a:fillRect/>
          </a:stretch>
        </p:blipFill>
        <p:spPr>
          <a:xfrm>
            <a:off x="2834204" y="167204"/>
            <a:ext cx="6523592" cy="6523592"/>
          </a:xfrm>
          <a:prstGeom prst="rect">
            <a:avLst/>
          </a:prstGeom>
          <a:ln w="12700">
            <a:miter lim="400000"/>
          </a:ln>
        </p:spPr>
      </p:pic>
      <p:sp>
        <p:nvSpPr>
          <p:cNvPr id="116" name="TextBox 6"/>
          <p:cNvSpPr txBox="1"/>
          <p:nvPr/>
        </p:nvSpPr>
        <p:spPr>
          <a:xfrm>
            <a:off x="2600543" y="2926079"/>
            <a:ext cx="6990915"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Local Happenings</a:t>
            </a:r>
          </a:p>
        </p:txBody>
      </p:sp>
      <p:pic>
        <p:nvPicPr>
          <p:cNvPr id="117" name="IMG_3412.jpeg" descr="IMG_3412.jpeg"/>
          <p:cNvPicPr>
            <a:picLocks noChangeAspect="1"/>
          </p:cNvPicPr>
          <p:nvPr/>
        </p:nvPicPr>
        <p:blipFill>
          <a:blip r:embed="rId3">
            <a:alphaModFix amt="5022"/>
            <a:extLst/>
          </a:blip>
          <a:stretch>
            <a:fillRect/>
          </a:stretch>
        </p:blipFill>
        <p:spPr>
          <a:xfrm>
            <a:off x="1512246" y="796438"/>
            <a:ext cx="9167508" cy="526512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xit" nodeType="afterEffect" presetID="10" grpId="1" fill="hold">
                                  <p:stCondLst>
                                    <p:cond delay="0"/>
                                  </p:stCondLst>
                                  <p:iterate type="el" backwards="0">
                                    <p:tmAbs val="0"/>
                                  </p:iterate>
                                  <p:childTnLst>
                                    <p:animEffect filter="fade" transition="out">
                                      <p:cBhvr>
                                        <p:cTn id="6" dur="1000" fill="hold"/>
                                        <p:tgtEl>
                                          <p:spTgt spid="117"/>
                                        </p:tgtEl>
                                      </p:cBhvr>
                                    </p:animEffect>
                                    <p:set>
                                      <p:cBhvr>
                                        <p:cTn id="7" fill="hold">
                                          <p:stCondLst>
                                            <p:cond delay="999"/>
                                          </p:stCondLst>
                                        </p:cTn>
                                        <p:tgtEl>
                                          <p:spTgt spid="117"/>
                                        </p:tgtEl>
                                        <p:attrNameLst>
                                          <p:attrName>style.visibility</p:attrName>
                                        </p:attrNameLst>
                                      </p:cBhvr>
                                      <p:to>
                                        <p:strVal val="hidden"/>
                                      </p:to>
                                    </p:set>
                                  </p:childTnLst>
                                </p:cTn>
                              </p:par>
                            </p:childTnLst>
                          </p:cTn>
                        </p:par>
                        <p:par>
                          <p:cTn id="8" fill="hold">
                            <p:stCondLst>
                              <p:cond delay="1000"/>
                            </p:stCondLst>
                            <p:childTnLst>
                              <p:par>
                                <p:cTn id="9" presetClass="entr" nodeType="afterEffect" presetID="10" grpId="2" fill="hold">
                                  <p:stCondLst>
                                    <p:cond delay="0"/>
                                  </p:stCondLst>
                                  <p:iterate type="el" backwards="0">
                                    <p:tmAbs val="0"/>
                                  </p:iterate>
                                  <p:childTnLst>
                                    <p:set>
                                      <p:cBhvr>
                                        <p:cTn id="10" fill="hold"/>
                                        <p:tgtEl>
                                          <p:spTgt spid="115"/>
                                        </p:tgtEl>
                                        <p:attrNameLst>
                                          <p:attrName>style.visibility</p:attrName>
                                        </p:attrNameLst>
                                      </p:cBhvr>
                                      <p:to>
                                        <p:strVal val="visible"/>
                                      </p:to>
                                    </p:set>
                                    <p:animEffect filter="fade" transition="in">
                                      <p:cBhvr>
                                        <p:cTn id="11" dur="1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15"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IMG_3367.png" descr="IMG_3367.png"/>
          <p:cNvPicPr>
            <a:picLocks noChangeAspect="1"/>
          </p:cNvPicPr>
          <p:nvPr/>
        </p:nvPicPr>
        <p:blipFill>
          <a:blip r:embed="rId2">
            <a:alphaModFix amt="4566"/>
            <a:extLst/>
          </a:blip>
          <a:stretch>
            <a:fillRect/>
          </a:stretch>
        </p:blipFill>
        <p:spPr>
          <a:xfrm>
            <a:off x="2834204" y="167204"/>
            <a:ext cx="6523592" cy="6523592"/>
          </a:xfrm>
          <a:prstGeom prst="rect">
            <a:avLst/>
          </a:prstGeom>
          <a:ln w="12700">
            <a:miter lim="400000"/>
          </a:ln>
        </p:spPr>
      </p:pic>
      <p:sp>
        <p:nvSpPr>
          <p:cNvPr id="120" name="TextBox 1"/>
          <p:cNvSpPr txBox="1"/>
          <p:nvPr/>
        </p:nvSpPr>
        <p:spPr>
          <a:xfrm>
            <a:off x="1594291" y="2204720"/>
            <a:ext cx="9003418" cy="2448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0789" indent="-300789">
              <a:lnSpc>
                <a:spcPct val="90000"/>
              </a:lnSpc>
              <a:spcBef>
                <a:spcPts val="1000"/>
              </a:spcBef>
              <a:buSzPct val="100000"/>
              <a:buChar char="•"/>
              <a:defRPr sz="3000"/>
            </a:pPr>
            <a:r>
              <a:t>ERBC – Every Friday, @ 0830</a:t>
            </a:r>
          </a:p>
          <a:p>
            <a:pPr>
              <a:lnSpc>
                <a:spcPct val="90000"/>
              </a:lnSpc>
              <a:spcBef>
                <a:spcPts val="1000"/>
              </a:spcBef>
              <a:defRPr sz="3000"/>
            </a:pPr>
            <a:r>
              <a:t>	Texan Kitchen 415 N Main, Euless, TX 76039</a:t>
            </a:r>
          </a:p>
          <a:p>
            <a:pPr marL="300789" indent="-300789">
              <a:lnSpc>
                <a:spcPct val="90000"/>
              </a:lnSpc>
              <a:spcBef>
                <a:spcPts val="1000"/>
              </a:spcBef>
              <a:buSzPct val="100000"/>
              <a:buChar char="•"/>
              <a:defRPr sz="3000"/>
            </a:pPr>
            <a:r>
              <a:t>Club Social – Monday, July 17th, 1800 – 1900 		La Hacienda Ranch 5250 Highway 121, 			Colleyville, TX 76034</a:t>
            </a:r>
          </a:p>
        </p:txBody>
      </p:sp>
      <p:sp>
        <p:nvSpPr>
          <p:cNvPr id="121" name="TextBox 1"/>
          <p:cNvSpPr txBox="1"/>
          <p:nvPr/>
        </p:nvSpPr>
        <p:spPr>
          <a:xfrm>
            <a:off x="1773884" y="759205"/>
            <a:ext cx="8644232"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6000"/>
            </a:lvl1pPr>
          </a:lstStyle>
          <a:p>
            <a:pPr/>
            <a:r>
              <a:t>Euless ARC Gatherings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Office Theme">
  <a:themeElements>
    <a:clrScheme name="1_Office Theme">
      <a:dk1>
        <a:srgbClr val="203864"/>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Arial"/>
        <a:ea typeface="Arial"/>
        <a:cs typeface="Arial"/>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Arial"/>
        <a:ea typeface="Arial"/>
        <a:cs typeface="Arial"/>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4000" u="none" kumimoji="0" normalizeH="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