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www.tspota.org/home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as State Parks on the Air to Commemorate…">
            <a:hlinkClick r:id="" invalidUrl="" action="ppaction://hlinkshowjump?jump=nextslide" tgtFrame="" tooltip="" history="1" highlightClick="0" endSnd="0"/>
          </p:cNvPr>
          <p:cNvSpPr txBox="1"/>
          <p:nvPr/>
        </p:nvSpPr>
        <p:spPr>
          <a:xfrm>
            <a:off x="1362735" y="2524816"/>
            <a:ext cx="9466530" cy="389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</a:p>
          <a:p>
            <a:pPr marL="244928" indent="-244928">
              <a:buSzPct val="100000"/>
              <a:buFont typeface="Arial"/>
              <a:buChar char="•"/>
              <a:defRPr sz="3000"/>
            </a:pPr>
            <a:r>
              <a:t>Texas State Parks on the Air to Commemorate </a:t>
            </a:r>
          </a:p>
          <a:p>
            <a:pPr>
              <a:defRPr sz="3000"/>
            </a:pPr>
            <a:r>
              <a:t>	Tom King, WK5DX, the Texas Event's Founder</a:t>
            </a:r>
          </a:p>
          <a:p>
            <a:pPr>
              <a:defRPr sz="3000"/>
            </a:pPr>
            <a:r>
              <a:t>	Event Timing: April 15-16, 2023</a:t>
            </a:r>
          </a:p>
          <a:p>
            <a:pPr>
              <a:defRPr sz="3000"/>
            </a:pPr>
            <a:r>
              <a:t>	Event Address: Anywhere your radio is!</a:t>
            </a:r>
          </a:p>
          <a:p>
            <a:pPr>
              <a:defRPr sz="3000"/>
            </a:pPr>
            <a:r>
              <a:t>	Contact us at k5lrk.tx@gmail.com</a:t>
            </a:r>
          </a:p>
          <a:p>
            <a:pPr>
              <a:defRPr sz="3000"/>
            </a:pPr>
            <a:r>
              <a:t>	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https://www.tspota.org/home</a:t>
            </a:r>
          </a:p>
        </p:txBody>
      </p:sp>
      <p:sp>
        <p:nvSpPr>
          <p:cNvPr id="125" name="TextBox 1"/>
          <p:cNvSpPr txBox="1"/>
          <p:nvPr/>
        </p:nvSpPr>
        <p:spPr>
          <a:xfrm>
            <a:off x="2379615" y="64001"/>
            <a:ext cx="743277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April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World Amateur Radio Day…">
            <a:hlinkClick r:id="" invalidUrl="" action="ppaction://hlinkshowjump?jump=nextslide" tgtFrame="" tooltip="" history="1" highlightClick="0" endSnd="0"/>
          </p:cNvPr>
          <p:cNvSpPr txBox="1"/>
          <p:nvPr/>
        </p:nvSpPr>
        <p:spPr>
          <a:xfrm>
            <a:off x="2231570" y="2547735"/>
            <a:ext cx="7728860" cy="3667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44928" indent="-244928">
              <a:buSzPct val="100000"/>
              <a:buFont typeface="Arial"/>
              <a:buChar char="•"/>
              <a:defRPr sz="3000"/>
            </a:pPr>
            <a:r>
              <a:t>World Amateur Radio Day </a:t>
            </a:r>
          </a:p>
          <a:p>
            <a:pPr>
              <a:defRPr sz="3000"/>
            </a:pPr>
            <a:r>
              <a:t>	Tuesday, April 18th 0000 - 					Wednesday, April 19th 0000</a:t>
            </a:r>
          </a:p>
          <a:p>
            <a:pPr marL="300789" indent="-300789">
              <a:buSzPct val="100000"/>
              <a:buChar char="•"/>
              <a:defRPr sz="3000"/>
            </a:pPr>
            <a:r>
              <a:t>Fox Hunt, April 22nd 0900, </a:t>
            </a:r>
          </a:p>
          <a:p>
            <a:pPr>
              <a:defRPr sz="3000"/>
            </a:pPr>
            <a:r>
              <a:t>	Start from anywhere.</a:t>
            </a:r>
          </a:p>
          <a:p>
            <a:pPr marL="300789" indent="-300789">
              <a:buSzPct val="100000"/>
              <a:buChar char="•"/>
              <a:defRPr sz="3000"/>
            </a:pPr>
            <a:r>
              <a:t>Arbor Daze, Saturday, April 29th, </a:t>
            </a:r>
          </a:p>
          <a:p>
            <a:pPr>
              <a:defRPr sz="3000"/>
            </a:pPr>
            <a:r>
              <a:t>	Midway Park </a:t>
            </a:r>
          </a:p>
        </p:txBody>
      </p:sp>
      <p:sp>
        <p:nvSpPr>
          <p:cNvPr id="129" name="TextBox 1"/>
          <p:cNvSpPr txBox="1"/>
          <p:nvPr/>
        </p:nvSpPr>
        <p:spPr>
          <a:xfrm>
            <a:off x="2379615" y="64001"/>
            <a:ext cx="743277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April</a:t>
            </a:r>
          </a:p>
          <a:p>
            <a:pPr algn="ctr">
              <a:defRPr sz="5000"/>
            </a:pPr>
            <a:r>
              <a:t>(Continued)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Field Day, June 24-25, Details to come…">
            <a:hlinkClick r:id="" invalidUrl="" action="ppaction://hlinkshowjump?jump=nextslide" tgtFrame="" tooltip="" history="1" highlightClick="0" endSnd="0"/>
          </p:cNvPr>
          <p:cNvSpPr txBox="1"/>
          <p:nvPr/>
        </p:nvSpPr>
        <p:spPr>
          <a:xfrm>
            <a:off x="3942713" y="3078920"/>
            <a:ext cx="4415874" cy="1064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lvl1pPr>
          </a:lstStyle>
          <a:p>
            <a:pPr/>
            <a:r>
              <a:t>Field Day, June 24-25, Details to come…</a:t>
            </a:r>
          </a:p>
        </p:txBody>
      </p:sp>
      <p:sp>
        <p:nvSpPr>
          <p:cNvPr id="133" name="TextBox 1"/>
          <p:cNvSpPr txBox="1"/>
          <p:nvPr/>
        </p:nvSpPr>
        <p:spPr>
          <a:xfrm>
            <a:off x="2379615" y="64001"/>
            <a:ext cx="743277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June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6"/>
          <p:cNvSpPr txBox="1"/>
          <p:nvPr/>
        </p:nvSpPr>
        <p:spPr>
          <a:xfrm>
            <a:off x="2724922" y="124574"/>
            <a:ext cx="6742156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/>
            </a:pPr>
            <a:r>
              <a:t>Fox Hunts:</a:t>
            </a:r>
          </a:p>
          <a:p>
            <a:pPr algn="ctr">
              <a:defRPr sz="6000"/>
            </a:pPr>
            <a:r>
              <a:t>Next date?</a:t>
            </a:r>
          </a:p>
        </p:txBody>
      </p:sp>
      <p:pic>
        <p:nvPicPr>
          <p:cNvPr id="137" name="IMG_3420.gif" descr="IMG_3420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7896" y="2227029"/>
            <a:ext cx="3476208" cy="4206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6"/>
          <p:cNvSpPr txBox="1"/>
          <p:nvPr/>
        </p:nvSpPr>
        <p:spPr>
          <a:xfrm>
            <a:off x="2724922" y="386893"/>
            <a:ext cx="6742156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Volunteer Hours</a:t>
            </a:r>
          </a:p>
        </p:txBody>
      </p:sp>
      <p:pic>
        <p:nvPicPr>
          <p:cNvPr id="14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8099" y="1885008"/>
            <a:ext cx="9835802" cy="3087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3367.png" descr="IMG_3367.png"/>
          <p:cNvPicPr>
            <a:picLocks noChangeAspect="1"/>
          </p:cNvPicPr>
          <p:nvPr/>
        </p:nvPicPr>
        <p:blipFill>
          <a:blip r:embed="rId2">
            <a:alphaModFix amt="5022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extBox 6"/>
          <p:cNvSpPr txBox="1"/>
          <p:nvPr/>
        </p:nvSpPr>
        <p:spPr>
          <a:xfrm>
            <a:off x="3293756" y="210669"/>
            <a:ext cx="5604488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Arbor Daze</a:t>
            </a:r>
          </a:p>
          <a:p>
            <a:pPr algn="ctr">
              <a:defRPr sz="5000"/>
            </a:pPr>
            <a:r>
              <a:t>April 29, 2023</a:t>
            </a:r>
          </a:p>
        </p:txBody>
      </p:sp>
      <p:sp>
        <p:nvSpPr>
          <p:cNvPr id="145" name="Committee:…"/>
          <p:cNvSpPr txBox="1"/>
          <p:nvPr>
            <p:ph type="body" sz="quarter" idx="4294967295"/>
          </p:nvPr>
        </p:nvSpPr>
        <p:spPr>
          <a:xfrm>
            <a:off x="6136533" y="2813564"/>
            <a:ext cx="3753421" cy="24970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Committee:</a:t>
            </a:r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George Smith</a:t>
            </a:r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#2</a:t>
            </a:r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#3</a:t>
            </a:r>
          </a:p>
        </p:txBody>
      </p:sp>
      <p:pic>
        <p:nvPicPr>
          <p:cNvPr id="146" name="IMG_3419.jpeg" descr="IMG_34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0249" y="2064354"/>
            <a:ext cx="3092387" cy="3995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6"/>
          <p:cNvSpPr txBox="1"/>
          <p:nvPr/>
        </p:nvSpPr>
        <p:spPr>
          <a:xfrm>
            <a:off x="7359074" y="973054"/>
            <a:ext cx="4344873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>
                <a:solidFill>
                  <a:srgbClr val="A7A7A7"/>
                </a:solidFill>
              </a:defRPr>
            </a:pPr>
            <a:r>
              <a:t>ARE Ham </a:t>
            </a:r>
          </a:p>
          <a:p>
            <a:pPr algn="ctr">
              <a:defRPr sz="5000">
                <a:solidFill>
                  <a:srgbClr val="A7A7A7"/>
                </a:solidFill>
              </a:defRPr>
            </a:pPr>
            <a:r>
              <a:t>After Eggs?</a:t>
            </a:r>
          </a:p>
        </p:txBody>
      </p:sp>
      <p:sp>
        <p:nvSpPr>
          <p:cNvPr id="150" name="2nd &amp; 4th Saturdays 0830-1030 Texan Kitchen 1100-0200 EPD Training Rm *Starting May 13 (Due to Fox Hunt)"/>
          <p:cNvSpPr txBox="1"/>
          <p:nvPr>
            <p:ph type="body" sz="half" idx="4294967295"/>
          </p:nvPr>
        </p:nvSpPr>
        <p:spPr>
          <a:xfrm>
            <a:off x="420303" y="3349944"/>
            <a:ext cx="7627950" cy="2613424"/>
          </a:xfrm>
          <a:prstGeom prst="rect">
            <a:avLst/>
          </a:prstGeom>
        </p:spPr>
        <p:txBody>
          <a:bodyPr/>
          <a:lstStyle>
            <a:lvl1pPr marL="381000" indent="-381000" defTabSz="868680">
              <a:spcBef>
                <a:spcPts val="900"/>
              </a:spcBef>
              <a:buFontTx/>
              <a:defRPr b="1" sz="3800">
                <a:solidFill>
                  <a:srgbClr val="A7A7A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2nd &amp; 4th Saturdays 0830-1030 Texan Kitchen 1100-0200 EPD Training Rm *Starting May 13 (Due to Fox Hunt)</a:t>
            </a:r>
          </a:p>
        </p:txBody>
      </p:sp>
      <p:pic>
        <p:nvPicPr>
          <p:cNvPr id="151" name="IMG_3454.jpeg" descr="IMG_345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8863" y="411342"/>
            <a:ext cx="4890830" cy="2738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3456.png" descr="IMG_34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7423" y="3157228"/>
            <a:ext cx="2768174" cy="2998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3409.jpeg" descr="IMG_340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27" y="365776"/>
            <a:ext cx="10210746" cy="612644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Field Day…"/>
          <p:cNvSpPr txBox="1"/>
          <p:nvPr>
            <p:ph type="body" sz="quarter" idx="4294967295"/>
          </p:nvPr>
        </p:nvSpPr>
        <p:spPr>
          <a:xfrm>
            <a:off x="7110805" y="2184929"/>
            <a:ext cx="3830306" cy="198395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Field Day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June 24-25</a:t>
            </a:r>
          </a:p>
        </p:txBody>
      </p:sp>
      <p:sp>
        <p:nvSpPr>
          <p:cNvPr id="157" name="Committee:…"/>
          <p:cNvSpPr txBox="1"/>
          <p:nvPr>
            <p:ph type="title" idx="4294967295"/>
          </p:nvPr>
        </p:nvSpPr>
        <p:spPr>
          <a:xfrm>
            <a:off x="7311803" y="3975420"/>
            <a:ext cx="3428311" cy="2502375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Committee:</a:t>
            </a:r>
          </a:p>
          <a:p>
            <a:pPr marL="350921" indent="-350921">
              <a:spcBef>
                <a:spcPts val="1000"/>
              </a:spcBef>
              <a:buSzPct val="100000"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Dewey Walker</a:t>
            </a:r>
          </a:p>
          <a:p>
            <a:pPr marL="350921" indent="-350921">
              <a:spcBef>
                <a:spcPts val="1000"/>
              </a:spcBef>
              <a:buSzPct val="100000"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#2</a:t>
            </a:r>
          </a:p>
          <a:p>
            <a:pPr marL="350921" indent="-350921">
              <a:spcBef>
                <a:spcPts val="1000"/>
              </a:spcBef>
              <a:buSzPct val="100000"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9"/>
          <p:cNvSpPr txBox="1"/>
          <p:nvPr/>
        </p:nvSpPr>
        <p:spPr>
          <a:xfrm>
            <a:off x="4767494" y="659200"/>
            <a:ext cx="265701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Erik</a:t>
            </a:r>
          </a:p>
        </p:txBody>
      </p:sp>
      <p:sp>
        <p:nvSpPr>
          <p:cNvPr id="161" name="TextBox 10"/>
          <p:cNvSpPr txBox="1"/>
          <p:nvPr/>
        </p:nvSpPr>
        <p:spPr>
          <a:xfrm>
            <a:off x="4475986" y="3623569"/>
            <a:ext cx="324002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Members</a:t>
            </a:r>
          </a:p>
        </p:txBody>
      </p:sp>
      <p:sp>
        <p:nvSpPr>
          <p:cNvPr id="162" name="TextBox 11"/>
          <p:cNvSpPr txBox="1"/>
          <p:nvPr/>
        </p:nvSpPr>
        <p:spPr>
          <a:xfrm>
            <a:off x="3094163" y="4797766"/>
            <a:ext cx="600367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Open Chat</a:t>
            </a:r>
          </a:p>
        </p:txBody>
      </p:sp>
      <p:pic>
        <p:nvPicPr>
          <p:cNvPr id="163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40"/>
            <a:ext cx="3382840" cy="190284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reg"/>
          <p:cNvSpPr txBox="1"/>
          <p:nvPr/>
        </p:nvSpPr>
        <p:spPr>
          <a:xfrm>
            <a:off x="5302889" y="1554286"/>
            <a:ext cx="158622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Greg</a:t>
            </a:r>
          </a:p>
        </p:txBody>
      </p:sp>
      <p:sp>
        <p:nvSpPr>
          <p:cNvPr id="165" name="Chris"/>
          <p:cNvSpPr txBox="1"/>
          <p:nvPr/>
        </p:nvSpPr>
        <p:spPr>
          <a:xfrm>
            <a:off x="5232351" y="2449371"/>
            <a:ext cx="172729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3"/>
      <p:bldP build="whole" bldLvl="1" animBg="1" rev="0" advAuto="0" spid="165" grpId="2"/>
      <p:bldP build="whole" bldLvl="1" animBg="1" rev="0" advAuto="0" spid="164" grpId="1"/>
      <p:bldP build="whole" bldLvl="1" animBg="1" rev="0" advAuto="0" spid="162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Box 14"/>
          <p:cNvSpPr txBox="1"/>
          <p:nvPr/>
        </p:nvSpPr>
        <p:spPr>
          <a:xfrm>
            <a:off x="3094163" y="501196"/>
            <a:ext cx="600367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Motion To Adjourn</a:t>
            </a:r>
          </a:p>
        </p:txBody>
      </p:sp>
      <p:pic>
        <p:nvPicPr>
          <p:cNvPr id="169" name="IMG_3430.jpeg" descr="IMG_343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8977" y="1410488"/>
            <a:ext cx="8074046" cy="4037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725703" y="2926080"/>
            <a:ext cx="674059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April 12,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2992425" y="2926079"/>
            <a:ext cx="620715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Member Update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3334338" y="2926079"/>
            <a:ext cx="552332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9" y="2926079"/>
            <a:ext cx="321054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5" y="2926079"/>
            <a:ext cx="743277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2"/>
      <p:bldP build="whole" bldLvl="1" animBg="1" rev="0" advAuto="0" spid="1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2600543" y="2926079"/>
            <a:ext cx="6990915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Local Happenings</a:t>
            </a:r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  <p:bldP build="whole" bldLvl="1" animBg="1" rev="0" advAuto="0" spid="11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1502935" y="1871979"/>
            <a:ext cx="9186130" cy="311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Texan Kitchen 415 N Main, Euless, TX 76039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Club Social – Monday, April. 17th 1800 – 1900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Panera 2911 Highway121, 					Euless, TX 76039</a:t>
            </a:r>
          </a:p>
        </p:txBody>
      </p:sp>
      <p:sp>
        <p:nvSpPr>
          <p:cNvPr id="121" name="TextBox 1"/>
          <p:cNvSpPr txBox="1"/>
          <p:nvPr/>
        </p:nvSpPr>
        <p:spPr>
          <a:xfrm>
            <a:off x="1773884" y="336580"/>
            <a:ext cx="864423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Euless ARC Gatherings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